
<file path=[Content_Types].xml><?xml version="1.0" encoding="utf-8"?>
<Types xmlns="http://schemas.openxmlformats.org/package/2006/content-types">
  <Default Extension="png" ContentType="image/png"/>
  <Default Extension="bin" ContentType="image/jpe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2"/>
    <p:sldId id="1238" r:id="rId3"/>
    <p:sldId id="1239" r:id="rId4"/>
    <p:sldId id="1258" r:id="rId5"/>
    <p:sldId id="1280" r:id="rId6"/>
    <p:sldId id="1281" r:id="rId7"/>
    <p:sldId id="1282" r:id="rId8"/>
    <p:sldId id="1242" r:id="rId9"/>
    <p:sldId id="1283" r:id="rId10"/>
    <p:sldId id="1284" r:id="rId11"/>
    <p:sldId id="1247" r:id="rId12"/>
    <p:sldId id="1285" r:id="rId13"/>
    <p:sldId id="1269" r:id="rId14"/>
    <p:sldId id="1298" r:id="rId15"/>
    <p:sldId id="1287" r:id="rId16"/>
    <p:sldId id="1288" r:id="rId17"/>
    <p:sldId id="1289" r:id="rId18"/>
    <p:sldId id="1290" r:id="rId19"/>
    <p:sldId id="1270" r:id="rId20"/>
    <p:sldId id="1271" r:id="rId21"/>
    <p:sldId id="1291" r:id="rId22"/>
    <p:sldId id="1292" r:id="rId23"/>
    <p:sldId id="1293" r:id="rId24"/>
    <p:sldId id="1297"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00AEEF"/>
    <a:srgbClr val="F38928"/>
    <a:srgbClr val="FBC9BC"/>
    <a:srgbClr val="FEE2D1"/>
    <a:srgbClr val="F36821"/>
    <a:srgbClr val="D3ECE9"/>
    <a:srgbClr val="E6E1E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bin"/><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1.xml"/><Relationship Id="rId4" Type="http://schemas.openxmlformats.org/officeDocument/2006/relationships/image" Target="../media/image50.jpeg"/></Relationships>
</file>

<file path=ppt/slides/_rels/slide24.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0.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有机物的结构与分类</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mn-lt"/>
                <a:ea typeface="微软雅黑" panose="020B0503020204020204" pitchFamily="34" charset="-122"/>
                <a:cs typeface="微软雅黑" panose="020B0503020204020204" pitchFamily="34" charset="-122"/>
              </a:rPr>
              <a:t>第一单元　有机化合物的结构</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18599"/>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同分异构现象与物质性质的关系</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）同分异构体虽然分子式相同，但结构不同，性质也存在差异，如</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沸点：正戊烷＞异戊烷＞新戊烷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）天然植物油中主要含顺式脂肪酸，因其抗氧化能力差，稳定性不好，人们会对其进行氢化处理，在此过程中会生成一定量的反式脂肪酸。过多食用富含反式脂肪酸的食物易引发肥胖症和心脑血管疾病。</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）人们剧烈运动后糖类代谢出乳酸，乳糖发酵也会产生乳酸，这两种不同途径得到的乳酸分子互为对映异构体，其旋光性不同。</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）很多化学药物存在对映异构体，其药效可能不同，甚至对人体可能有害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89412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20004" y="657506"/>
            <a:ext cx="6902550" cy="774178"/>
          </a:xfrm>
          <a:prstGeom prst="rect">
            <a:avLst/>
          </a:prstGeom>
        </p:spPr>
      </p:pic>
      <p:pic>
        <p:nvPicPr>
          <p:cNvPr id="7" name="图片 6" descr="YTImage要点1.eps&amp;17&amp;1-1$"/>
          <p:cNvPicPr/>
          <p:nvPr/>
        </p:nvPicPr>
        <p:blipFill>
          <a:blip r:embed="rId3" cstate="print">
            <a:extLst>
              <a:ext uri="{28A0092B-C50C-407E-A947-70E740481C1C}">
                <a14:useLocalDpi xmlns:a14="http://schemas.microsoft.com/office/drawing/2010/main" val="0"/>
              </a:ext>
            </a:extLst>
          </a:blip>
          <a:stretch>
            <a:fillRect/>
          </a:stretch>
        </p:blipFill>
        <p:spPr>
          <a:xfrm>
            <a:off x="360854" y="1484784"/>
            <a:ext cx="1120140" cy="393065"/>
          </a:xfrm>
          <a:prstGeom prst="rect">
            <a:avLst/>
          </a:prstGeom>
        </p:spPr>
      </p:pic>
      <p:sp>
        <p:nvSpPr>
          <p:cNvPr id="2" name="内容占位符 1"/>
          <p:cNvSpPr>
            <a:spLocks noGrp="1"/>
          </p:cNvSpPr>
          <p:nvPr>
            <p:ph idx="1"/>
          </p:nvPr>
        </p:nvSpPr>
        <p:spPr>
          <a:xfrm>
            <a:off x="360854" y="1340768"/>
            <a:ext cx="11485848" cy="57624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有机化合物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分子结构的表示</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4"/>
          <a:stretch>
            <a:fillRect/>
          </a:stretch>
        </p:blipFill>
        <p:spPr>
          <a:xfrm>
            <a:off x="2607344" y="1988840"/>
            <a:ext cx="6499197" cy="4163650"/>
          </a:xfrm>
          <a:prstGeom prst="rect">
            <a:avLst/>
          </a:prstGeom>
        </p:spPr>
      </p:pic>
    </p:spTree>
    <p:extLst>
      <p:ext uri="{BB962C8B-B14F-4D97-AF65-F5344CB8AC3E}">
        <p14:creationId xmlns:p14="http://schemas.microsoft.com/office/powerpoint/2010/main" val="1912616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YTImage24典例1.eps&amp;19&amp;1-1$"/>
          <p:cNvPicPr/>
          <p:nvPr/>
        </p:nvPicPr>
        <p:blipFill>
          <a:blip r:embed="rId2" cstate="print">
            <a:extLst>
              <a:ext uri="{28A0092B-C50C-407E-A947-70E740481C1C}">
                <a14:useLocalDpi xmlns:a14="http://schemas.microsoft.com/office/drawing/2010/main" val="0"/>
              </a:ext>
            </a:extLst>
          </a:blip>
          <a:stretch>
            <a:fillRect/>
          </a:stretch>
        </p:blipFill>
        <p:spPr>
          <a:xfrm>
            <a:off x="393913" y="836712"/>
            <a:ext cx="1286510" cy="414655"/>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92696"/>
                <a:ext cx="11485848" cy="3943772"/>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2025∙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江苏连云港高二期中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）下列化学用语描述不正确的是（　　）</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乙烯的结构简式：</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的电子式：</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的空间填充模型：</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二甲基戊烷的键线式</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692696"/>
                <a:ext cx="11485848" cy="3943772"/>
              </a:xfrm>
              <a:blipFill>
                <a:blip r:embed="rId3"/>
                <a:stretch>
                  <a:fillRect l="-796"/>
                </a:stretch>
              </a:blipFill>
            </p:spPr>
            <p:txBody>
              <a:bodyPr/>
              <a:lstStyle/>
              <a:p>
                <a:r>
                  <a:rPr lang="zh-CN" altLang="en-US">
                    <a:noFill/>
                  </a:rPr>
                  <a:t> </a:t>
                </a:r>
              </a:p>
            </p:txBody>
          </p:sp>
        </mc:Fallback>
      </mc:AlternateContent>
      <p:pic>
        <p:nvPicPr>
          <p:cNvPr id="3" name="图片 2"/>
          <p:cNvPicPr>
            <a:picLocks noChangeAspect="1"/>
          </p:cNvPicPr>
          <p:nvPr/>
        </p:nvPicPr>
        <p:blipFill>
          <a:blip r:embed="rId4"/>
          <a:stretch>
            <a:fillRect/>
          </a:stretch>
        </p:blipFill>
        <p:spPr>
          <a:xfrm>
            <a:off x="2998862" y="1988840"/>
            <a:ext cx="2287844" cy="800562"/>
          </a:xfrm>
          <a:prstGeom prst="rect">
            <a:avLst/>
          </a:prstGeom>
        </p:spPr>
      </p:pic>
      <p:pic>
        <p:nvPicPr>
          <p:cNvPr id="4" name="图片 3"/>
          <p:cNvPicPr>
            <a:picLocks noChangeAspect="1"/>
          </p:cNvPicPr>
          <p:nvPr/>
        </p:nvPicPr>
        <p:blipFill>
          <a:blip r:embed="rId5"/>
          <a:stretch>
            <a:fillRect/>
          </a:stretch>
        </p:blipFill>
        <p:spPr>
          <a:xfrm>
            <a:off x="3849826" y="2833003"/>
            <a:ext cx="1177524" cy="1070880"/>
          </a:xfrm>
          <a:prstGeom prst="rect">
            <a:avLst/>
          </a:prstGeom>
        </p:spPr>
      </p:pic>
      <p:pic>
        <p:nvPicPr>
          <p:cNvPr id="5" name="图片 4"/>
          <p:cNvPicPr>
            <a:picLocks noChangeAspect="1"/>
          </p:cNvPicPr>
          <p:nvPr/>
        </p:nvPicPr>
        <p:blipFill>
          <a:blip r:embed="rId6"/>
          <a:stretch>
            <a:fillRect/>
          </a:stretch>
        </p:blipFill>
        <p:spPr>
          <a:xfrm>
            <a:off x="4649082" y="3903883"/>
            <a:ext cx="1275248" cy="795062"/>
          </a:xfrm>
          <a:prstGeom prst="rect">
            <a:avLst/>
          </a:prstGeom>
        </p:spPr>
      </p:pic>
    </p:spTree>
    <p:extLst>
      <p:ext uri="{BB962C8B-B14F-4D97-AF65-F5344CB8AC3E}">
        <p14:creationId xmlns:p14="http://schemas.microsoft.com/office/powerpoint/2010/main" val="3791651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962144"/>
                <a:ext cx="11485848" cy="3738588"/>
              </a:xfrm>
            </p:spPr>
            <p:txBody>
              <a:bodyPr/>
              <a:lstStyle/>
              <a:p>
                <a:pPr indent="896938" hangingPunct="0">
                  <a:spcAft>
                    <a:spcPts val="800"/>
                  </a:spcAft>
                  <a:tabLst>
                    <a:tab pos="5671185" algn="l"/>
                  </a:tabLst>
                </a:pP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书写结构简式时乙烯分子中的碳碳双键不能省略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，则乙烯的结构简式为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的电子式中</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原子共用一个电子对，则</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电子式</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896938" hangingPunct="0">
                  <a:spcAft>
                    <a:spcPts val="800"/>
                  </a:spcAft>
                  <a:tabLst>
                    <a:tab pos="5671185" algn="l"/>
                  </a:tabLs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错误；甲烷分子为正四面体结构，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原子位于正四面体中心，</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原子位于四个顶点上，</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的原子半径大于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的空间填充模型为</a:t>
                </a:r>
                <a:r>
                  <a:rPr lang="en-US" altLang="zh-CN" b="1">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二甲基戊烷的键线式为</a:t>
                </a:r>
                <a:r>
                  <a:rPr lang="zh-CN" altLang="zh-CN" b="1">
                    <a:latin typeface="Times New Roman" panose="02020603050405020304" pitchFamily="18" charset="0"/>
                    <a:ea typeface="宋体" panose="02010600030101010101" pitchFamily="2"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962144"/>
                <a:ext cx="11485848" cy="3738588"/>
              </a:xfrm>
              <a:blipFill>
                <a:blip r:embed="rId2"/>
                <a:stretch>
                  <a:fillRect l="-796" r="-849" b="-1142"/>
                </a:stretch>
              </a:blipFill>
            </p:spPr>
            <p:txBody>
              <a:bodyPr/>
              <a:lstStyle/>
              <a:p>
                <a:r>
                  <a:rPr lang="zh-CN" altLang="en-US">
                    <a:noFill/>
                  </a:rPr>
                  <a:t> </a:t>
                </a:r>
              </a:p>
            </p:txBody>
          </p:sp>
        </mc:Fallback>
      </mc:AlternateContent>
      <p:pic>
        <p:nvPicPr>
          <p:cNvPr id="3" name="图片 2" descr="YTImage24解析.eps&amp;52&amp;1-3$"/>
          <p:cNvPicPr/>
          <p:nvPr/>
        </p:nvPicPr>
        <p:blipFill>
          <a:blip r:embed="rId3" cstate="print">
            <a:extLst>
              <a:ext uri="{28A0092B-C50C-407E-A947-70E740481C1C}">
                <a14:useLocalDpi xmlns:a14="http://schemas.microsoft.com/office/drawing/2010/main" val="0"/>
              </a:ext>
            </a:extLst>
          </a:blip>
          <a:stretch>
            <a:fillRect/>
          </a:stretch>
        </p:blipFill>
        <p:spPr>
          <a:xfrm>
            <a:off x="360854" y="1196752"/>
            <a:ext cx="835025" cy="297180"/>
          </a:xfrm>
          <a:prstGeom prst="rect">
            <a:avLst/>
          </a:prstGeom>
        </p:spPr>
      </p:pic>
      <p:pic>
        <p:nvPicPr>
          <p:cNvPr id="4" name="图片 3" descr="YTImage24答案.eps&amp;55&amp;1-1$"/>
          <p:cNvPicPr/>
          <p:nvPr/>
        </p:nvPicPr>
        <p:blipFill>
          <a:blip r:embed="rId4" cstate="print">
            <a:extLst>
              <a:ext uri="{28A0092B-C50C-407E-A947-70E740481C1C}">
                <a14:useLocalDpi xmlns:a14="http://schemas.microsoft.com/office/drawing/2010/main" val="0"/>
              </a:ext>
            </a:extLst>
          </a:blip>
          <a:stretch>
            <a:fillRect/>
          </a:stretch>
        </p:blipFill>
        <p:spPr>
          <a:xfrm>
            <a:off x="394586" y="4890984"/>
            <a:ext cx="892810" cy="318135"/>
          </a:xfrm>
          <a:prstGeom prst="rect">
            <a:avLst/>
          </a:prstGeom>
        </p:spPr>
      </p:pic>
      <p:pic>
        <p:nvPicPr>
          <p:cNvPr id="5" name="图片 4"/>
          <p:cNvPicPr>
            <a:picLocks noChangeAspect="1"/>
          </p:cNvPicPr>
          <p:nvPr/>
        </p:nvPicPr>
        <p:blipFill>
          <a:blip r:embed="rId5"/>
          <a:stretch>
            <a:fillRect/>
          </a:stretch>
        </p:blipFill>
        <p:spPr>
          <a:xfrm>
            <a:off x="806381" y="2582157"/>
            <a:ext cx="2192481" cy="1007834"/>
          </a:xfrm>
          <a:prstGeom prst="rect">
            <a:avLst/>
          </a:prstGeom>
        </p:spPr>
      </p:pic>
      <p:pic>
        <p:nvPicPr>
          <p:cNvPr id="6" name="图片 5"/>
          <p:cNvPicPr>
            <a:picLocks noChangeAspect="1"/>
          </p:cNvPicPr>
          <p:nvPr/>
        </p:nvPicPr>
        <p:blipFill>
          <a:blip r:embed="rId6"/>
          <a:stretch>
            <a:fillRect/>
          </a:stretch>
        </p:blipFill>
        <p:spPr>
          <a:xfrm>
            <a:off x="9767614" y="3383296"/>
            <a:ext cx="1088227" cy="1040914"/>
          </a:xfrm>
          <a:prstGeom prst="rect">
            <a:avLst/>
          </a:prstGeom>
        </p:spPr>
      </p:pic>
      <p:pic>
        <p:nvPicPr>
          <p:cNvPr id="7" name="图片 6"/>
          <p:cNvPicPr>
            <a:picLocks noChangeAspect="1"/>
          </p:cNvPicPr>
          <p:nvPr/>
        </p:nvPicPr>
        <p:blipFill>
          <a:blip r:embed="rId7"/>
          <a:stretch>
            <a:fillRect/>
          </a:stretch>
        </p:blipFill>
        <p:spPr>
          <a:xfrm>
            <a:off x="5231110" y="4039782"/>
            <a:ext cx="1548465" cy="768855"/>
          </a:xfrm>
          <a:prstGeom prst="rect">
            <a:avLst/>
          </a:prstGeom>
        </p:spPr>
      </p:pic>
      <p:sp>
        <p:nvSpPr>
          <p:cNvPr id="8" name="矩形 7"/>
          <p:cNvSpPr/>
          <p:nvPr/>
        </p:nvSpPr>
        <p:spPr>
          <a:xfrm>
            <a:off x="1414686" y="4726885"/>
            <a:ext cx="389850"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B</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3135686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1"/>
          <p:cNvSpPr txBox="1">
            <a:spLocks/>
          </p:cNvSpPr>
          <p:nvPr/>
        </p:nvSpPr>
        <p:spPr bwMode="auto">
          <a:xfrm>
            <a:off x="360854" y="2154738"/>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键线式：省略碳、氢元素符号，每个端点、拐点都表示一个碳原子，线表示化学键。</a:t>
            </a:r>
            <a:endParaRPr lang="zh-CN" altLang="en-US"/>
          </a:p>
        </p:txBody>
      </p:sp>
      <p:pic>
        <p:nvPicPr>
          <p:cNvPr id="10" name="图片 9" descr="YTImage温馨提示.eps&amp;56&amp;1-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2317338"/>
            <a:ext cx="1786255" cy="350520"/>
          </a:xfrm>
          <a:prstGeom prst="rect">
            <a:avLst/>
          </a:prstGeom>
        </p:spPr>
      </p:pic>
    </p:spTree>
    <p:extLst>
      <p:ext uri="{BB962C8B-B14F-4D97-AF65-F5344CB8AC3E}">
        <p14:creationId xmlns:p14="http://schemas.microsoft.com/office/powerpoint/2010/main" val="3912029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要点2.eps&amp;23&amp;1-1$"/>
          <p:cNvPicPr/>
          <p:nvPr/>
        </p:nvPicPr>
        <p:blipFill>
          <a:blip r:embed="rId2" cstate="print">
            <a:extLst>
              <a:ext uri="{28A0092B-C50C-407E-A947-70E740481C1C}">
                <a14:useLocalDpi xmlns:a14="http://schemas.microsoft.com/office/drawing/2010/main" val="0"/>
              </a:ext>
            </a:extLst>
          </a:blip>
          <a:stretch>
            <a:fillRect/>
          </a:stretch>
        </p:blipFill>
        <p:spPr>
          <a:xfrm>
            <a:off x="406574" y="908720"/>
            <a:ext cx="1089660" cy="382270"/>
          </a:xfrm>
          <a:prstGeom prst="rect">
            <a:avLst/>
          </a:prstGeom>
        </p:spPr>
      </p:pic>
      <p:sp>
        <p:nvSpPr>
          <p:cNvPr id="2" name="内容占位符 1"/>
          <p:cNvSpPr>
            <a:spLocks noGrp="1"/>
          </p:cNvSpPr>
          <p:nvPr>
            <p:ph idx="1"/>
          </p:nvPr>
        </p:nvSpPr>
        <p:spPr>
          <a:xfrm>
            <a:off x="360854" y="764704"/>
            <a:ext cx="11485848" cy="576248"/>
          </a:xfrm>
        </p:spPr>
        <p:txBody>
          <a:bodyPr/>
          <a:lstStyle/>
          <a:p>
            <a:pPr hangingPunct="0">
              <a:spcAft>
                <a:spcPts val="800"/>
              </a:spcAft>
              <a:tabLst>
                <a:tab pos="5671185" algn="l"/>
              </a:tabLst>
            </a:pPr>
            <a:r>
              <a:rPr lang="en-US" altLang="zh-CN" b="1" smtClean="0">
                <a:solidFill>
                  <a:srgbClr val="1EB26A"/>
                </a:solidFill>
                <a:latin typeface="黑体" panose="02010609060101010101" pitchFamily="49" charset="-122"/>
                <a:ea typeface="黑体" panose="02010609060101010101" pitchFamily="49" charset="-122"/>
                <a:cs typeface="Times New Roman" panose="02020603050405020304" pitchFamily="18" charset="0"/>
              </a:rPr>
              <a:t>        共价键的类型</a:t>
            </a:r>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val="3366816591"/>
              </p:ext>
            </p:extLst>
          </p:nvPr>
        </p:nvGraphicFramePr>
        <p:xfrm>
          <a:off x="403444" y="1435006"/>
          <a:ext cx="11380395" cy="4937760"/>
        </p:xfrm>
        <a:graphic>
          <a:graphicData uri="http://schemas.openxmlformats.org/drawingml/2006/table">
            <a:tbl>
              <a:tblPr firstRow="1" firstCol="1" bandRow="1"/>
              <a:tblGrid>
                <a:gridCol w="2569767">
                  <a:extLst>
                    <a:ext uri="{9D8B030D-6E8A-4147-A177-3AD203B41FA5}">
                      <a16:colId xmlns:a16="http://schemas.microsoft.com/office/drawing/2014/main" val="3858659327"/>
                    </a:ext>
                  </a:extLst>
                </a:gridCol>
                <a:gridCol w="4845846">
                  <a:extLst>
                    <a:ext uri="{9D8B030D-6E8A-4147-A177-3AD203B41FA5}">
                      <a16:colId xmlns:a16="http://schemas.microsoft.com/office/drawing/2014/main" val="3423146589"/>
                    </a:ext>
                  </a:extLst>
                </a:gridCol>
                <a:gridCol w="3964782">
                  <a:extLst>
                    <a:ext uri="{9D8B030D-6E8A-4147-A177-3AD203B41FA5}">
                      <a16:colId xmlns:a16="http://schemas.microsoft.com/office/drawing/2014/main" val="121550552"/>
                    </a:ext>
                  </a:extLst>
                </a:gridCol>
              </a:tblGrid>
              <a:tr h="245303">
                <a:tc>
                  <a:txBody>
                    <a:bodyPr/>
                    <a:lstStyle/>
                    <a:p>
                      <a:pPr algn="ctr" hangingPunct="0">
                        <a:lnSpc>
                          <a:spcPct val="150000"/>
                        </a:lnSpc>
                        <a:spcAft>
                          <a:spcPts val="800"/>
                        </a:spcAft>
                        <a:tabLst>
                          <a:tab pos="5671185" algn="l"/>
                        </a:tabLst>
                      </a:pPr>
                      <a:r>
                        <a:rPr lang="en-US" sz="2400" b="1">
                          <a:solidFill>
                            <a:srgbClr val="000000"/>
                          </a:solidFill>
                          <a:effectLst/>
                          <a:latin typeface="+mn-lt"/>
                          <a:ea typeface="黑体" panose="02010609060101010101" pitchFamily="49" charset="-122"/>
                          <a:cs typeface="Times New Roman" panose="02020603050405020304" pitchFamily="18" charset="0"/>
                        </a:rPr>
                        <a:t>项目</a:t>
                      </a:r>
                      <a:endParaRPr lang="zh-CN" sz="2400">
                        <a:effectLst/>
                        <a:latin typeface="+mn-lt"/>
                        <a:ea typeface="黑体"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i="1">
                          <a:solidFill>
                            <a:srgbClr val="000000"/>
                          </a:solidFill>
                          <a:effectLst/>
                          <a:latin typeface="+mn-lt"/>
                          <a:ea typeface="黑体" panose="02010609060101010101" pitchFamily="49" charset="-122"/>
                          <a:cs typeface="Times New Roman" panose="02020603050405020304" pitchFamily="18" charset="0"/>
                        </a:rPr>
                        <a:t>σ</a:t>
                      </a:r>
                      <a:r>
                        <a:rPr lang="en-US" sz="2400" b="1">
                          <a:solidFill>
                            <a:srgbClr val="000000"/>
                          </a:solidFill>
                          <a:effectLst/>
                          <a:latin typeface="+mn-lt"/>
                          <a:ea typeface="黑体" panose="02010609060101010101" pitchFamily="49" charset="-122"/>
                          <a:cs typeface="Times New Roman" panose="02020603050405020304" pitchFamily="18" charset="0"/>
                        </a:rPr>
                        <a:t>键</a:t>
                      </a:r>
                      <a:endParaRPr lang="zh-CN" sz="2400">
                        <a:effectLst/>
                        <a:latin typeface="+mn-lt"/>
                        <a:ea typeface="黑体"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黑体" panose="02010609060101010101" pitchFamily="49" charset="-122"/>
                          <a:cs typeface="Times New Roman" panose="02020603050405020304" pitchFamily="18" charset="0"/>
                        </a:rPr>
                        <a:t>π键</a:t>
                      </a:r>
                      <a:endParaRPr lang="zh-CN" sz="2400">
                        <a:effectLst/>
                        <a:latin typeface="+mn-lt"/>
                        <a:ea typeface="黑体"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47465272"/>
                  </a:ext>
                </a:extLst>
              </a:tr>
              <a:tr h="485666">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成键形式</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原子轨道</a:t>
                      </a:r>
                      <a:r>
                        <a:rPr lang="en-US" sz="2400" b="1">
                          <a:solidFill>
                            <a:srgbClr val="000000"/>
                          </a:solidFill>
                          <a:effectLst/>
                          <a:highlight>
                            <a:srgbClr val="FFFF00"/>
                          </a:highlight>
                          <a:latin typeface="仿宋" panose="02010609060101010101" pitchFamily="49" charset="-122"/>
                          <a:ea typeface="仿宋" panose="02010609060101010101" pitchFamily="49" charset="-122"/>
                          <a:cs typeface="Times New Roman" panose="02020603050405020304" pitchFamily="18" charset="0"/>
                        </a:rPr>
                        <a:t>头碰头重叠</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原子轨道</a:t>
                      </a:r>
                      <a:r>
                        <a:rPr lang="en-US" sz="2400" b="1">
                          <a:solidFill>
                            <a:srgbClr val="000000"/>
                          </a:solidFill>
                          <a:effectLst/>
                          <a:highlight>
                            <a:srgbClr val="FFFF00"/>
                          </a:highlight>
                          <a:latin typeface="仿宋" panose="02010609060101010101" pitchFamily="49" charset="-122"/>
                          <a:ea typeface="仿宋" panose="02010609060101010101" pitchFamily="49" charset="-122"/>
                          <a:cs typeface="Times New Roman" panose="02020603050405020304" pitchFamily="18" charset="0"/>
                        </a:rPr>
                        <a:t>肩并肩重叠</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25311062"/>
                  </a:ext>
                </a:extLst>
              </a:tr>
              <a:tr h="245303">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旋转情况</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en-US" sz="2400" b="1">
                          <a:solidFill>
                            <a:srgbClr val="000000"/>
                          </a:solidFill>
                          <a:effectLst/>
                          <a:highlight>
                            <a:srgbClr val="FFFF00"/>
                          </a:highlight>
                          <a:latin typeface="仿宋" panose="02010609060101010101" pitchFamily="49" charset="-122"/>
                          <a:ea typeface="仿宋" panose="02010609060101010101" pitchFamily="49" charset="-122"/>
                          <a:cs typeface="Times New Roman" panose="02020603050405020304" pitchFamily="18" charset="0"/>
                        </a:rPr>
                        <a:t>可绕键轴旋转</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r>
                        <a:rPr lang="en-US" sz="2400" b="1">
                          <a:solidFill>
                            <a:srgbClr val="000000"/>
                          </a:solidFill>
                          <a:effectLst/>
                          <a:highlight>
                            <a:srgbClr val="FFFF00"/>
                          </a:highlight>
                          <a:latin typeface="仿宋" panose="02010609060101010101" pitchFamily="49" charset="-122"/>
                          <a:ea typeface="仿宋" panose="02010609060101010101" pitchFamily="49" charset="-122"/>
                          <a:cs typeface="Times New Roman" panose="02020603050405020304" pitchFamily="18" charset="0"/>
                        </a:rPr>
                        <a:t>不能绕键轴旋转</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75039015"/>
                  </a:ext>
                </a:extLst>
              </a:tr>
              <a:tr h="245303">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键的稳定性</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较稳定</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容易断裂</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61971986"/>
                  </a:ext>
                </a:extLst>
              </a:tr>
              <a:tr h="245303">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存在</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单键、双键、三键</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双键、三键</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65389432"/>
                  </a:ext>
                </a:extLst>
              </a:tr>
              <a:tr h="245303">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常见反应类型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取代反应</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加成反应</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38228193"/>
                  </a:ext>
                </a:extLst>
              </a:tr>
              <a:tr h="735908">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示例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甲烷分子中的碳氢键和乙烷分子中的碳碳单键都是</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σ</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键；</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个碳碳双键或碳碳三键中有</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个</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σ</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键</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个碳碳双键中有</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个</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π</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键；</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个碳碳三键中有</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个</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π</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键</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6575" marR="565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35446603"/>
                  </a:ext>
                </a:extLst>
              </a:tr>
            </a:tbl>
          </a:graphicData>
        </a:graphic>
      </p:graphicFrame>
    </p:spTree>
    <p:extLst>
      <p:ext uri="{BB962C8B-B14F-4D97-AF65-F5344CB8AC3E}">
        <p14:creationId xmlns:p14="http://schemas.microsoft.com/office/powerpoint/2010/main" val="701097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YTImage24典例2.eps&amp;24&amp;1-1$"/>
          <p:cNvPicPr/>
          <p:nvPr/>
        </p:nvPicPr>
        <p:blipFill>
          <a:blip r:embed="rId2" cstate="print">
            <a:extLst>
              <a:ext uri="{28A0092B-C50C-407E-A947-70E740481C1C}">
                <a14:useLocalDpi xmlns:a14="http://schemas.microsoft.com/office/drawing/2010/main" val="0"/>
              </a:ext>
            </a:extLst>
          </a:blip>
          <a:stretch>
            <a:fillRect/>
          </a:stretch>
        </p:blipFill>
        <p:spPr>
          <a:xfrm>
            <a:off x="360854" y="918240"/>
            <a:ext cx="1089660" cy="350520"/>
          </a:xfrm>
          <a:prstGeom prst="rect">
            <a:avLst/>
          </a:prstGeom>
        </p:spPr>
      </p:pic>
      <p:sp>
        <p:nvSpPr>
          <p:cNvPr id="3" name="内容占位符 2"/>
          <p:cNvSpPr>
            <a:spLocks noGrp="1"/>
          </p:cNvSpPr>
          <p:nvPr>
            <p:ph idx="1"/>
          </p:nvPr>
        </p:nvSpPr>
        <p:spPr>
          <a:xfrm>
            <a:off x="360854" y="764704"/>
            <a:ext cx="11485848" cy="3202608"/>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乙烯分子中有</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键。下列说法不正确的是（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中心原子采用</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sp</a:t>
            </a:r>
            <a:r>
              <a:rPr lang="en-US" altLang="zh-CN" b="1" baseline="30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杂化</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个乙烯分子中有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杂化轨道形成</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键，未杂化的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轨道形成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乙烯分子中所有原子一定在同一平面</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63415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YTImage24答案.eps&amp;10&amp;1-1$"/>
          <p:cNvPicPr/>
          <p:nvPr/>
        </p:nvPicPr>
        <p:blipFill>
          <a:blip r:embed="rId2" cstate="print">
            <a:extLst>
              <a:ext uri="{28A0092B-C50C-407E-A947-70E740481C1C}">
                <a14:useLocalDpi xmlns:a14="http://schemas.microsoft.com/office/drawing/2010/main" val="0"/>
              </a:ext>
            </a:extLst>
          </a:blip>
          <a:stretch>
            <a:fillRect/>
          </a:stretch>
        </p:blipFill>
        <p:spPr>
          <a:xfrm>
            <a:off x="398709" y="3212976"/>
            <a:ext cx="923925" cy="329565"/>
          </a:xfrm>
          <a:prstGeom prst="rect">
            <a:avLst/>
          </a:prstGeom>
        </p:spPr>
      </p:pic>
      <p:sp>
        <p:nvSpPr>
          <p:cNvPr id="5" name="内容占位符 4"/>
          <p:cNvSpPr>
            <a:spLocks noGrp="1"/>
          </p:cNvSpPr>
          <p:nvPr>
            <p:ph idx="1"/>
          </p:nvPr>
        </p:nvSpPr>
        <p:spPr>
          <a:xfrm>
            <a:off x="360854" y="764704"/>
            <a:ext cx="11485848" cy="2308324"/>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分子中中心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原子与其他原子共形成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键，中心原子采用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杂化，</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个乙烯分子中含有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个双键和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个单键，则含有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错误；乙烯分子中杂化轨道形成</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键，未杂化的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轨道形成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正确；乙烯分子中中心原子采用</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sp</a:t>
            </a:r>
            <a:r>
              <a:rPr lang="en-US" altLang="zh-CN" b="1" baseline="30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杂化，属于平面结构，所以</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乙烯分子中所有原子一定在同一平面内</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descr="YTImage24解析.eps&amp;59&amp;1-1$"/>
          <p:cNvPicPr/>
          <p:nvPr/>
        </p:nvPicPr>
        <p:blipFill>
          <a:blip r:embed="rId3" cstate="print">
            <a:extLst>
              <a:ext uri="{28A0092B-C50C-407E-A947-70E740481C1C}">
                <a14:useLocalDpi xmlns:a14="http://schemas.microsoft.com/office/drawing/2010/main" val="0"/>
              </a:ext>
            </a:extLst>
          </a:blip>
          <a:stretch>
            <a:fillRect/>
          </a:stretch>
        </p:blipFill>
        <p:spPr>
          <a:xfrm>
            <a:off x="393489" y="980728"/>
            <a:ext cx="894080" cy="318770"/>
          </a:xfrm>
          <a:prstGeom prst="rect">
            <a:avLst/>
          </a:prstGeom>
        </p:spPr>
      </p:pic>
      <p:sp>
        <p:nvSpPr>
          <p:cNvPr id="7" name="矩形 6"/>
          <p:cNvSpPr/>
          <p:nvPr/>
        </p:nvSpPr>
        <p:spPr>
          <a:xfrm>
            <a:off x="1414686" y="3014204"/>
            <a:ext cx="389850"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B</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44297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a:solidFill>
            <a:srgbClr val="E3F2E7"/>
          </a:solidFill>
        </p:spPr>
        <p:txBody>
          <a:bodyPr/>
          <a:lstStyle/>
          <a:p>
            <a:endParaRPr lang="en-US" altLang="zh-CN" smtClean="0"/>
          </a:p>
          <a:p>
            <a:endParaRPr lang="en-US" altLang="zh-CN"/>
          </a:p>
          <a:p>
            <a:endParaRPr lang="en-US" altLang="zh-CN" smtClean="0"/>
          </a:p>
          <a:p>
            <a:endParaRPr lang="en-US" altLang="zh-CN"/>
          </a:p>
          <a:p>
            <a:endParaRPr lang="en-US" altLang="zh-CN" smtClean="0"/>
          </a:p>
          <a:p>
            <a:endParaRPr lang="en-US" altLang="zh-CN"/>
          </a:p>
          <a:p>
            <a:endParaRPr lang="en-US" altLang="zh-CN" smtClean="0"/>
          </a:p>
          <a:p>
            <a:endParaRPr lang="en-US" altLang="zh-CN"/>
          </a:p>
          <a:p>
            <a:endParaRPr lang="zh-CN" altLang="en-US"/>
          </a:p>
        </p:txBody>
      </p:sp>
      <p:pic>
        <p:nvPicPr>
          <p:cNvPr id="4" name="图片 3" descr="YTImage提分绝招A.eps&amp;61&amp;1-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764704"/>
            <a:ext cx="1915160" cy="435610"/>
          </a:xfrm>
          <a:prstGeom prst="rect">
            <a:avLst/>
          </a:prstGeom>
        </p:spPr>
      </p:pic>
      <p:pic>
        <p:nvPicPr>
          <p:cNvPr id="3" name="图片 2"/>
          <p:cNvPicPr>
            <a:picLocks noChangeAspect="1"/>
          </p:cNvPicPr>
          <p:nvPr/>
        </p:nvPicPr>
        <p:blipFill>
          <a:blip r:embed="rId3"/>
          <a:stretch>
            <a:fillRect/>
          </a:stretch>
        </p:blipFill>
        <p:spPr>
          <a:xfrm>
            <a:off x="2638822" y="807194"/>
            <a:ext cx="6825075" cy="4956163"/>
          </a:xfrm>
          <a:prstGeom prst="rect">
            <a:avLst/>
          </a:prstGeom>
        </p:spPr>
      </p:pic>
    </p:spTree>
    <p:extLst>
      <p:ext uri="{BB962C8B-B14F-4D97-AF65-F5344CB8AC3E}">
        <p14:creationId xmlns:p14="http://schemas.microsoft.com/office/powerpoint/2010/main" val="1737013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59511"/>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同分异构体</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的书写与判断</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同分异构体的书写规则</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）烷烃：烷烃只存在碳链异构，书写时要注意全面而不重复，具体规则如下：</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要点3.eps&amp;63&amp;1-1$"/>
          <p:cNvPicPr/>
          <p:nvPr/>
        </p:nvPicPr>
        <p:blipFill>
          <a:blip r:embed="rId2" cstate="print">
            <a:extLst>
              <a:ext uri="{28A0092B-C50C-407E-A947-70E740481C1C}">
                <a14:useLocalDpi xmlns:a14="http://schemas.microsoft.com/office/drawing/2010/main" val="0"/>
              </a:ext>
            </a:extLst>
          </a:blip>
          <a:stretch>
            <a:fillRect/>
          </a:stretch>
        </p:blipFill>
        <p:spPr>
          <a:xfrm>
            <a:off x="366175" y="908720"/>
            <a:ext cx="1149985" cy="403860"/>
          </a:xfrm>
          <a:prstGeom prst="rect">
            <a:avLst/>
          </a:prstGeom>
        </p:spPr>
      </p:pic>
      <p:pic>
        <p:nvPicPr>
          <p:cNvPr id="4" name="图片 3"/>
          <p:cNvPicPr>
            <a:picLocks noChangeAspect="1"/>
          </p:cNvPicPr>
          <p:nvPr/>
        </p:nvPicPr>
        <p:blipFill>
          <a:blip r:embed="rId3"/>
          <a:stretch>
            <a:fillRect/>
          </a:stretch>
        </p:blipFill>
        <p:spPr>
          <a:xfrm>
            <a:off x="2710830" y="2636912"/>
            <a:ext cx="5734339" cy="3433461"/>
          </a:xfrm>
          <a:prstGeom prst="rect">
            <a:avLst/>
          </a:prstGeom>
        </p:spPr>
      </p:pic>
      <p:sp>
        <p:nvSpPr>
          <p:cNvPr id="5" name="矩形 4"/>
          <p:cNvSpPr/>
          <p:nvPr/>
        </p:nvSpPr>
        <p:spPr>
          <a:xfrm>
            <a:off x="360854" y="6023029"/>
            <a:ext cx="11485848" cy="646331"/>
          </a:xfrm>
          <a:prstGeom prst="rect">
            <a:avLst/>
          </a:prstGeom>
        </p:spPr>
        <p:txBody>
          <a:bodyPr wrap="square">
            <a:spAutoFit/>
          </a:bodyPr>
          <a:lstStyle/>
          <a:p>
            <a:pPr algn="just">
              <a:lnSpc>
                <a:spcPct val="150000"/>
              </a:lnSpc>
              <a:spcAft>
                <a:spcPts val="800"/>
              </a:spcAft>
              <a:tabLst>
                <a:tab pos="5671185" algn="l"/>
              </a:tabLst>
            </a:pPr>
            <a:r>
              <a:rPr lang="zh-CN" altLang="zh-CN" sz="2400">
                <a:solidFill>
                  <a:srgbClr val="000000"/>
                </a:solidFill>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2</a:t>
            </a:r>
            <a:r>
              <a:rPr lang="zh-CN" altLang="zh-CN" sz="2400">
                <a:solidFill>
                  <a:srgbClr val="000000"/>
                </a:solidFill>
                <a:cs typeface="Times New Roman" panose="02020603050405020304" pitchFamily="18" charset="0"/>
              </a:rPr>
              <a:t>）具有官能团的有机物一般按官能团异构</a:t>
            </a:r>
            <a:r>
              <a:rPr lang="en-US" altLang="zh-CN" sz="2400">
                <a:solidFill>
                  <a:srgbClr val="000000"/>
                </a:solidFill>
                <a:ea typeface="Times New Roman" panose="02020603050405020304" pitchFamily="18" charset="0"/>
                <a:cs typeface="Times New Roman" panose="02020603050405020304" pitchFamily="18" charset="0"/>
              </a:rPr>
              <a:t>→</a:t>
            </a:r>
            <a:r>
              <a:rPr lang="zh-CN" altLang="zh-CN" sz="2400">
                <a:solidFill>
                  <a:srgbClr val="000000"/>
                </a:solidFill>
                <a:cs typeface="Times New Roman" panose="02020603050405020304" pitchFamily="18" charset="0"/>
              </a:rPr>
              <a:t>碳链异构</a:t>
            </a:r>
            <a:r>
              <a:rPr lang="en-US" altLang="zh-CN" sz="2400">
                <a:solidFill>
                  <a:srgbClr val="000000"/>
                </a:solidFill>
                <a:ea typeface="Times New Roman" panose="02020603050405020304" pitchFamily="18" charset="0"/>
                <a:cs typeface="Times New Roman" panose="02020603050405020304" pitchFamily="18" charset="0"/>
              </a:rPr>
              <a:t>→</a:t>
            </a:r>
            <a:r>
              <a:rPr lang="zh-CN" altLang="zh-CN" sz="2400">
                <a:solidFill>
                  <a:srgbClr val="000000"/>
                </a:solidFill>
                <a:cs typeface="Times New Roman" panose="02020603050405020304" pitchFamily="18" charset="0"/>
              </a:rPr>
              <a:t>位置异构的顺序书写。</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68223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248030" y="652891"/>
            <a:ext cx="4983368" cy="644065"/>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2937907" y="1329782"/>
            <a:ext cx="5293491" cy="5372404"/>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67194"/>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同分异构体数目的判断</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基元法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：如丁基有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种结构，则丁醇有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种结构。</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替代法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：如二氯苯（</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Cl</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种结构，则四氯苯也有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种结构（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替代</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替代</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等效氢法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：等效氢法是判断同分异构体数目的重要方法。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同一个碳原子上的氢原子等效。</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与同一个碳原子相连的甲基上的氢原子等效。如新戊烷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个氢原子是等效的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2" name="图片 1"/>
          <p:cNvPicPr>
            <a:picLocks noChangeAspect="1"/>
          </p:cNvPicPr>
          <p:nvPr/>
        </p:nvPicPr>
        <p:blipFill>
          <a:blip r:embed="rId2"/>
          <a:stretch>
            <a:fillRect/>
          </a:stretch>
        </p:blipFill>
        <p:spPr>
          <a:xfrm>
            <a:off x="8615486" y="4076267"/>
            <a:ext cx="2209623" cy="1652168"/>
          </a:xfrm>
          <a:prstGeom prst="rect">
            <a:avLst/>
          </a:prstGeom>
        </p:spPr>
      </p:pic>
    </p:spTree>
    <p:extLst>
      <p:ext uri="{BB962C8B-B14F-4D97-AF65-F5344CB8AC3E}">
        <p14:creationId xmlns:p14="http://schemas.microsoft.com/office/powerpoint/2010/main" val="3422859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826689"/>
          </a:xfrm>
        </p:spPr>
        <p:txBody>
          <a:bodyPr/>
          <a:lstStyle/>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处于轴对称位置或镜面对称位置上的碳原子上的氢原子等效。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在苯环所在的平面内有两条互相垂直的对称轴，故有两类等效氢原子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个氢原子是等效的。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有机物分子中等效氢原子的</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种类</a:t>
            </a:r>
            <a:endPar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数</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等于其一元取代物的种类数</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9289436" y="819460"/>
            <a:ext cx="2232248" cy="542979"/>
          </a:xfrm>
          <a:prstGeom prst="rect">
            <a:avLst/>
          </a:prstGeom>
        </p:spPr>
      </p:pic>
      <p:pic>
        <p:nvPicPr>
          <p:cNvPr id="4" name="图片 3"/>
          <p:cNvPicPr>
            <a:picLocks noChangeAspect="1"/>
          </p:cNvPicPr>
          <p:nvPr/>
        </p:nvPicPr>
        <p:blipFill>
          <a:blip r:embed="rId3"/>
          <a:stretch>
            <a:fillRect/>
          </a:stretch>
        </p:blipFill>
        <p:spPr>
          <a:xfrm>
            <a:off x="550590" y="2132856"/>
            <a:ext cx="2710016" cy="1649879"/>
          </a:xfrm>
          <a:prstGeom prst="rect">
            <a:avLst/>
          </a:prstGeom>
        </p:spPr>
      </p:pic>
    </p:spTree>
    <p:extLst>
      <p:ext uri="{BB962C8B-B14F-4D97-AF65-F5344CB8AC3E}">
        <p14:creationId xmlns:p14="http://schemas.microsoft.com/office/powerpoint/2010/main" val="25666751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826689"/>
          </a:xfrm>
        </p:spPr>
        <p:txBody>
          <a:bodyPr/>
          <a:lstStyle/>
          <a:p>
            <a:pPr lvl="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定一移一法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：对于二元取代物，可固定一个取代基的位置，再移动另一个取代基。如分析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Cl</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的结构种数，可先固定其中一个</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的位置，再移动另外一个</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hangingPunct="0">
              <a:spcAft>
                <a:spcPts val="800"/>
              </a:spcAft>
              <a:tabLst>
                <a:tab pos="5671185" algn="l"/>
              </a:tabLs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lvl="0"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，从而得到其结构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solidFill>
                <a:prstClr val="black"/>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3502918" y="2060848"/>
            <a:ext cx="2235595" cy="1738797"/>
          </a:xfrm>
          <a:prstGeom prst="rect">
            <a:avLst/>
          </a:prstGeom>
        </p:spPr>
      </p:pic>
      <p:pic>
        <p:nvPicPr>
          <p:cNvPr id="4" name="图片 3"/>
          <p:cNvPicPr>
            <a:picLocks noChangeAspect="1"/>
          </p:cNvPicPr>
          <p:nvPr/>
        </p:nvPicPr>
        <p:blipFill>
          <a:blip r:embed="rId3"/>
          <a:stretch>
            <a:fillRect/>
          </a:stretch>
        </p:blipFill>
        <p:spPr>
          <a:xfrm>
            <a:off x="5575936" y="2060848"/>
            <a:ext cx="6221818" cy="1768368"/>
          </a:xfrm>
          <a:prstGeom prst="rect">
            <a:avLst/>
          </a:prstGeom>
        </p:spPr>
      </p:pic>
    </p:spTree>
    <p:extLst>
      <p:ext uri="{BB962C8B-B14F-4D97-AF65-F5344CB8AC3E}">
        <p14:creationId xmlns:p14="http://schemas.microsoft.com/office/powerpoint/2010/main" val="32155041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43966"/>
          </a:xfrm>
        </p:spPr>
        <p:txBody>
          <a:bodyPr/>
          <a:lstStyle/>
          <a:p>
            <a:pPr hangingPunct="0">
              <a:lnSpc>
                <a:spcPct val="130000"/>
              </a:lnSpc>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：与苯环直接相连的羟基能与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反应。分子式为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8</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8</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的芳香族化合物，既能发生水解反应，又能发生银镜反应；</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该有机物最多能与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 mol 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该有机物与足量的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反应能生成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ea typeface="Times New Roman" panose="02020603050405020304" pitchFamily="18" charset="0"/>
                <a:cs typeface="Times New Roman" panose="02020603050405020304" pitchFamily="18" charset="0"/>
              </a:rPr>
              <a:t>2</a:t>
            </a:r>
            <a:r>
              <a:rPr lang="en-US"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ea typeface="Times New Roman" panose="02020603050405020304" pitchFamily="18" charset="0"/>
                <a:cs typeface="Times New Roman" panose="02020603050405020304" pitchFamily="18" charset="0"/>
              </a:rPr>
              <a:t>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L 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标准状况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）。符合以上条件的同分异构体有（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　　</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　　</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　　</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典例3.eps&amp;65&amp;1-1$"/>
          <p:cNvPicPr/>
          <p:nvPr/>
        </p:nvPicPr>
        <p:blipFill>
          <a:blip r:embed="rId2" cstate="print">
            <a:extLst>
              <a:ext uri="{28A0092B-C50C-407E-A947-70E740481C1C}">
                <a14:useLocalDpi xmlns:a14="http://schemas.microsoft.com/office/drawing/2010/main" val="0"/>
              </a:ext>
            </a:extLst>
          </a:blip>
          <a:stretch>
            <a:fillRect/>
          </a:stretch>
        </p:blipFill>
        <p:spPr>
          <a:xfrm>
            <a:off x="406574" y="836712"/>
            <a:ext cx="1253490" cy="403860"/>
          </a:xfrm>
          <a:prstGeom prst="rect">
            <a:avLst/>
          </a:prstGeom>
        </p:spPr>
      </p:pic>
      <p:sp>
        <p:nvSpPr>
          <p:cNvPr id="4" name="矩形 3"/>
          <p:cNvSpPr/>
          <p:nvPr/>
        </p:nvSpPr>
        <p:spPr>
          <a:xfrm>
            <a:off x="360854" y="3284984"/>
            <a:ext cx="11485848" cy="2441374"/>
          </a:xfrm>
          <a:prstGeom prst="rect">
            <a:avLst/>
          </a:prstGeom>
        </p:spPr>
        <p:txBody>
          <a:bodyPr wrap="square">
            <a:spAutoFit/>
          </a:bodyPr>
          <a:lstStyle/>
          <a:p>
            <a:pPr indent="982663" algn="just">
              <a:lnSpc>
                <a:spcPct val="130000"/>
              </a:lnSpc>
              <a:spcAft>
                <a:spcPts val="800"/>
              </a:spcAft>
              <a:tabLst>
                <a:tab pos="5671185" algn="l"/>
              </a:tabLst>
            </a:pP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根据题意可知，该有机物含苯环、羟基、甲酸酯基</a:t>
            </a:r>
            <a:r>
              <a:rPr lang="zh-CN" altLang="zh-CN" sz="2400">
                <a:solidFill>
                  <a:srgbClr val="000000"/>
                </a:solidFill>
                <a:ea typeface="楷体" panose="02010609060101010101" pitchFamily="49" charset="-122"/>
                <a:cs typeface="Times New Roman" panose="02020603050405020304" pitchFamily="18" charset="0"/>
              </a:rPr>
              <a:t>。若苯环含</a:t>
            </a:r>
            <a:r>
              <a:rPr lang="en-US" altLang="zh-CN" sz="2400">
                <a:solidFill>
                  <a:srgbClr val="000000"/>
                </a:solidFill>
                <a:ea typeface="Times New Roman" panose="02020603050405020304" pitchFamily="18" charset="0"/>
                <a:cs typeface="Times New Roman" panose="02020603050405020304" pitchFamily="18" charset="0"/>
              </a:rPr>
              <a:t>4</a:t>
            </a:r>
            <a:r>
              <a:rPr lang="zh-CN" altLang="zh-CN" sz="2400">
                <a:solidFill>
                  <a:srgbClr val="000000"/>
                </a:solidFill>
                <a:ea typeface="楷体" panose="02010609060101010101" pitchFamily="49" charset="-122"/>
                <a:cs typeface="Times New Roman" panose="02020603050405020304" pitchFamily="18" charset="0"/>
              </a:rPr>
              <a:t>个取代基，即</a:t>
            </a:r>
            <a:r>
              <a:rPr lang="en-US" altLang="zh-CN" sz="2400">
                <a:solidFill>
                  <a:srgbClr val="000000"/>
                </a:solidFill>
                <a:ea typeface="Times New Roman" panose="02020603050405020304" pitchFamily="18" charset="0"/>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个</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OH</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1</a:t>
            </a:r>
            <a:r>
              <a:rPr lang="zh-CN" altLang="zh-CN" sz="2400">
                <a:solidFill>
                  <a:srgbClr val="000000"/>
                </a:solidFill>
                <a:ea typeface="楷体" panose="02010609060101010101" pitchFamily="49" charset="-122"/>
                <a:cs typeface="Times New Roman" panose="02020603050405020304" pitchFamily="18" charset="0"/>
              </a:rPr>
              <a:t>个</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ea typeface="Times New Roman" panose="02020603050405020304" pitchFamily="18" charset="0"/>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1</a:t>
            </a:r>
            <a:r>
              <a:rPr lang="zh-CN" altLang="zh-CN" sz="2400">
                <a:solidFill>
                  <a:srgbClr val="000000"/>
                </a:solidFill>
                <a:ea typeface="楷体" panose="02010609060101010101" pitchFamily="49" charset="-122"/>
                <a:cs typeface="Times New Roman" panose="02020603050405020304" pitchFamily="18" charset="0"/>
              </a:rPr>
              <a:t>个</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OOCH</a:t>
            </a:r>
            <a:r>
              <a:rPr lang="zh-CN" altLang="zh-CN" sz="2400">
                <a:solidFill>
                  <a:srgbClr val="000000"/>
                </a:solidFill>
                <a:ea typeface="楷体" panose="02010609060101010101" pitchFamily="49" charset="-122"/>
                <a:cs typeface="Times New Roman" panose="02020603050405020304" pitchFamily="18" charset="0"/>
              </a:rPr>
              <a:t>，则</a:t>
            </a:r>
            <a:r>
              <a:rPr lang="en-US" altLang="zh-CN" sz="2400">
                <a:solidFill>
                  <a:srgbClr val="000000"/>
                </a:solidFill>
                <a:ea typeface="Times New Roman" panose="02020603050405020304" pitchFamily="18" charset="0"/>
                <a:cs typeface="Times New Roman" panose="02020603050405020304" pitchFamily="18" charset="0"/>
              </a:rPr>
              <a:t>1 mol</a:t>
            </a:r>
            <a:r>
              <a:rPr lang="zh-CN" altLang="zh-CN" sz="2400">
                <a:solidFill>
                  <a:srgbClr val="000000"/>
                </a:solidFill>
                <a:ea typeface="楷体" panose="02010609060101010101" pitchFamily="49" charset="-122"/>
                <a:cs typeface="Times New Roman" panose="02020603050405020304" pitchFamily="18" charset="0"/>
              </a:rPr>
              <a:t>该有机物能消耗</a:t>
            </a:r>
            <a:r>
              <a:rPr lang="en-US" altLang="zh-CN" sz="2400">
                <a:solidFill>
                  <a:srgbClr val="000000"/>
                </a:solidFill>
                <a:ea typeface="Times New Roman" panose="02020603050405020304" pitchFamily="18" charset="0"/>
                <a:cs typeface="Times New Roman" panose="02020603050405020304" pitchFamily="18" charset="0"/>
              </a:rPr>
              <a:t>4 mol NaOH</a:t>
            </a:r>
            <a:r>
              <a:rPr lang="zh-CN" altLang="zh-CN" sz="2400">
                <a:solidFill>
                  <a:srgbClr val="000000"/>
                </a:solidFill>
                <a:ea typeface="楷体" panose="02010609060101010101" pitchFamily="49" charset="-122"/>
                <a:cs typeface="Times New Roman" panose="02020603050405020304" pitchFamily="18" charset="0"/>
              </a:rPr>
              <a:t>；若苯环含</a:t>
            </a:r>
            <a:r>
              <a:rPr lang="en-US" altLang="zh-CN" sz="2400">
                <a:solidFill>
                  <a:srgbClr val="000000"/>
                </a:solidFill>
                <a:ea typeface="Times New Roman" panose="02020603050405020304" pitchFamily="18" charset="0"/>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个取代基，则分两种情况：一种是</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OOCH</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OH</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OH</a:t>
            </a:r>
            <a:r>
              <a:rPr lang="zh-CN" altLang="zh-CN" sz="2400">
                <a:solidFill>
                  <a:srgbClr val="000000"/>
                </a:solidFill>
                <a:ea typeface="楷体" panose="02010609060101010101" pitchFamily="49" charset="-122"/>
                <a:cs typeface="Times New Roman" panose="02020603050405020304" pitchFamily="18" charset="0"/>
              </a:rPr>
              <a:t>，共有</a:t>
            </a:r>
            <a:r>
              <a:rPr lang="en-US" altLang="zh-CN" sz="2400">
                <a:solidFill>
                  <a:srgbClr val="000000"/>
                </a:solidFill>
                <a:ea typeface="Times New Roman" panose="02020603050405020304" pitchFamily="18" charset="0"/>
                <a:cs typeface="Times New Roman" panose="02020603050405020304" pitchFamily="18" charset="0"/>
              </a:rPr>
              <a:t>10</a:t>
            </a:r>
            <a:r>
              <a:rPr lang="zh-CN" altLang="zh-CN" sz="2400">
                <a:solidFill>
                  <a:srgbClr val="000000"/>
                </a:solidFill>
                <a:ea typeface="楷体" panose="02010609060101010101" pitchFamily="49" charset="-122"/>
                <a:cs typeface="Times New Roman" panose="02020603050405020304" pitchFamily="18" charset="0"/>
              </a:rPr>
              <a:t>种同分异构体；另一种是</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OOCH</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OH</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OH</a:t>
            </a:r>
            <a:r>
              <a:rPr lang="zh-CN" altLang="zh-CN" sz="2400">
                <a:solidFill>
                  <a:srgbClr val="000000"/>
                </a:solidFill>
                <a:ea typeface="楷体" panose="02010609060101010101" pitchFamily="49" charset="-122"/>
                <a:cs typeface="Times New Roman" panose="02020603050405020304" pitchFamily="18" charset="0"/>
              </a:rPr>
              <a:t>，共有</a:t>
            </a:r>
            <a:r>
              <a:rPr lang="en-US" altLang="zh-CN" sz="2400">
                <a:solidFill>
                  <a:srgbClr val="000000"/>
                </a:solidFill>
                <a:ea typeface="Times New Roman" panose="02020603050405020304" pitchFamily="18" charset="0"/>
                <a:cs typeface="Times New Roman" panose="02020603050405020304" pitchFamily="18" charset="0"/>
              </a:rPr>
              <a:t>6</a:t>
            </a:r>
            <a:r>
              <a:rPr lang="zh-CN" altLang="zh-CN" sz="2400">
                <a:solidFill>
                  <a:srgbClr val="000000"/>
                </a:solidFill>
                <a:ea typeface="楷体" panose="02010609060101010101" pitchFamily="49" charset="-122"/>
                <a:cs typeface="Times New Roman" panose="02020603050405020304" pitchFamily="18" charset="0"/>
              </a:rPr>
              <a:t>种同分异构体；符合条件的同分异构体有</a:t>
            </a:r>
            <a:r>
              <a:rPr lang="en-US" altLang="zh-CN" sz="2400">
                <a:solidFill>
                  <a:srgbClr val="000000"/>
                </a:solidFill>
                <a:ea typeface="Times New Roman" panose="02020603050405020304" pitchFamily="18" charset="0"/>
                <a:cs typeface="Times New Roman" panose="02020603050405020304" pitchFamily="18" charset="0"/>
              </a:rPr>
              <a:t>16</a:t>
            </a:r>
            <a:r>
              <a:rPr lang="zh-CN" altLang="zh-CN" sz="2400">
                <a:solidFill>
                  <a:srgbClr val="000000"/>
                </a:solidFill>
                <a:ea typeface="楷体" panose="02010609060101010101" pitchFamily="49" charset="-122"/>
                <a:cs typeface="Times New Roman" panose="02020603050405020304" pitchFamily="18" charset="0"/>
              </a:rPr>
              <a:t>种。故选</a:t>
            </a:r>
            <a:r>
              <a:rPr lang="en-US" altLang="zh-CN" sz="2400">
                <a:solidFill>
                  <a:srgbClr val="000000"/>
                </a:solidFill>
                <a:ea typeface="Times New Roman" panose="02020603050405020304" pitchFamily="18" charset="0"/>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400">
              <a:cs typeface="Times New Roman" panose="02020603050405020304" pitchFamily="18" charset="0"/>
            </a:endParaRPr>
          </a:p>
        </p:txBody>
      </p:sp>
      <p:pic>
        <p:nvPicPr>
          <p:cNvPr id="5" name="图片 4" descr="YTImage24解析.eps&amp;66&amp;1-1$"/>
          <p:cNvPicPr/>
          <p:nvPr/>
        </p:nvPicPr>
        <p:blipFill>
          <a:blip r:embed="rId3" cstate="print">
            <a:extLst>
              <a:ext uri="{28A0092B-C50C-407E-A947-70E740481C1C}">
                <a14:useLocalDpi xmlns:a14="http://schemas.microsoft.com/office/drawing/2010/main" val="0"/>
              </a:ext>
            </a:extLst>
          </a:blip>
          <a:stretch>
            <a:fillRect/>
          </a:stretch>
        </p:blipFill>
        <p:spPr>
          <a:xfrm>
            <a:off x="418966" y="3380678"/>
            <a:ext cx="914400" cy="325755"/>
          </a:xfrm>
          <a:prstGeom prst="rect">
            <a:avLst/>
          </a:prstGeom>
        </p:spPr>
      </p:pic>
      <p:pic>
        <p:nvPicPr>
          <p:cNvPr id="7" name="图片 6" descr="YTImage24答案.eps&amp;67&amp;1-1$"/>
          <p:cNvPicPr/>
          <p:nvPr/>
        </p:nvPicPr>
        <p:blipFill>
          <a:blip r:embed="rId4" cstate="print">
            <a:extLst>
              <a:ext uri="{28A0092B-C50C-407E-A947-70E740481C1C}">
                <a14:useLocalDpi xmlns:a14="http://schemas.microsoft.com/office/drawing/2010/main" val="0"/>
              </a:ext>
            </a:extLst>
          </a:blip>
          <a:stretch>
            <a:fillRect/>
          </a:stretch>
        </p:blipFill>
        <p:spPr>
          <a:xfrm>
            <a:off x="406027" y="5816950"/>
            <a:ext cx="914400" cy="325755"/>
          </a:xfrm>
          <a:prstGeom prst="rect">
            <a:avLst/>
          </a:prstGeom>
        </p:spPr>
      </p:pic>
      <p:sp>
        <p:nvSpPr>
          <p:cNvPr id="8" name="矩形 7"/>
          <p:cNvSpPr/>
          <p:nvPr/>
        </p:nvSpPr>
        <p:spPr>
          <a:xfrm>
            <a:off x="1456322" y="5656661"/>
            <a:ext cx="407484"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C</a:t>
            </a:r>
            <a:endParaRPr lang="zh-CN" altLang="zh-CN" sz="1400">
              <a:cs typeface="Times New Roman" panose="02020603050405020304" pitchFamily="18" charset="0"/>
            </a:endParaRPr>
          </a:p>
        </p:txBody>
      </p:sp>
    </p:spTree>
    <p:extLst>
      <p:ext uri="{BB962C8B-B14F-4D97-AF65-F5344CB8AC3E}">
        <p14:creationId xmlns:p14="http://schemas.microsoft.com/office/powerpoint/2010/main" val="303248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34684"/>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有机物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同分异构体书写的基本原则</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价键数守恒</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：在有机物中各元素原子所能形成的共价键数目是一定的。如</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个碳原子形成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个价键，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个氢原子形成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个价键，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个氧原子形成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个价键等。</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有序性</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：从某一种形式开始排列，依次进行。一般为先看种类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按官能团异构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；二定碳链；三写位置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指官能团或支链的位置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；最后补氢。</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等效性</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：防止将书写方式不同的同一种物质判断成同分异构体。</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四顺序</a:t>
            </a:r>
            <a:r>
              <a:rPr lang="en-US" altLang="zh-CN" b="1" spc="10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：主链由长到短，支链由整到散，位置由心到边，排布由同到邻、间</a:t>
            </a:r>
            <a:r>
              <a:rPr lang="zh-CN" altLang="zh-CN" b="1" spc="1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400" spc="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名师点拨.eps&amp;68&amp;1-1$"/>
          <p:cNvPicPr/>
          <p:nvPr/>
        </p:nvPicPr>
        <p:blipFill>
          <a:blip r:embed="rId2"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905158"/>
            <a:ext cx="1864995" cy="435610"/>
          </a:xfrm>
          <a:prstGeom prst="rect">
            <a:avLst/>
          </a:prstGeom>
        </p:spPr>
      </p:pic>
    </p:spTree>
    <p:extLst>
      <p:ext uri="{BB962C8B-B14F-4D97-AF65-F5344CB8AC3E}">
        <p14:creationId xmlns:p14="http://schemas.microsoft.com/office/powerpoint/2010/main" val="3703856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871901" y="709948"/>
            <a:ext cx="6328275" cy="620999"/>
          </a:xfrm>
          <a:prstGeom prst="rect">
            <a:avLst/>
          </a:prstGeom>
        </p:spPr>
      </p:pic>
      <p:pic>
        <p:nvPicPr>
          <p:cNvPr id="4" name="图片 3" descr="YTImage知识点1.eps&amp;4&amp;1-1$"/>
          <p:cNvPicPr/>
          <p:nvPr/>
        </p:nvPicPr>
        <p:blipFill>
          <a:blip r:embed="rId3" cstate="print">
            <a:extLst>
              <a:ext uri="{28A0092B-C50C-407E-A947-70E740481C1C}">
                <a14:useLocalDpi xmlns:a14="http://schemas.microsoft.com/office/drawing/2010/main" val="0"/>
              </a:ext>
            </a:extLst>
          </a:blip>
          <a:stretch>
            <a:fillRect/>
          </a:stretch>
        </p:blipFill>
        <p:spPr>
          <a:xfrm>
            <a:off x="406574" y="1523767"/>
            <a:ext cx="1423035" cy="393065"/>
          </a:xfrm>
          <a:prstGeom prst="rect">
            <a:avLst/>
          </a:prstGeom>
        </p:spPr>
      </p:pic>
      <p:sp>
        <p:nvSpPr>
          <p:cNvPr id="2" name="内容占位符 1"/>
          <p:cNvSpPr>
            <a:spLocks noGrp="1"/>
          </p:cNvSpPr>
          <p:nvPr>
            <p:ph idx="1"/>
          </p:nvPr>
        </p:nvSpPr>
        <p:spPr>
          <a:xfrm>
            <a:off x="360854" y="1412776"/>
            <a:ext cx="11485848" cy="123283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中碳原子的成键特点及结构的表示方法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比较甲烷、乙烯和乙炔的共价键特点及分子的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空间结构</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5" name="表格 4"/>
              <p:cNvGraphicFramePr>
                <a:graphicFrameLocks noGrp="1"/>
              </p:cNvGraphicFramePr>
              <p:nvPr>
                <p:extLst>
                  <p:ext uri="{D42A27DB-BD31-4B8C-83A1-F6EECF244321}">
                    <p14:modId xmlns:p14="http://schemas.microsoft.com/office/powerpoint/2010/main" val="436387105"/>
                  </p:ext>
                </p:extLst>
              </p:nvPr>
            </p:nvGraphicFramePr>
            <p:xfrm>
              <a:off x="394787" y="2627772"/>
              <a:ext cx="11389051" cy="3416555"/>
            </p:xfrm>
            <a:graphic>
              <a:graphicData uri="http://schemas.openxmlformats.org/drawingml/2006/table">
                <a:tbl>
                  <a:tblPr firstRow="1" firstCol="1" bandRow="1"/>
                  <a:tblGrid>
                    <a:gridCol w="2242678">
                      <a:extLst>
                        <a:ext uri="{9D8B030D-6E8A-4147-A177-3AD203B41FA5}">
                          <a16:colId xmlns:a16="http://schemas.microsoft.com/office/drawing/2014/main" val="2742221830"/>
                        </a:ext>
                      </a:extLst>
                    </a:gridCol>
                    <a:gridCol w="3126121">
                      <a:extLst>
                        <a:ext uri="{9D8B030D-6E8A-4147-A177-3AD203B41FA5}">
                          <a16:colId xmlns:a16="http://schemas.microsoft.com/office/drawing/2014/main" val="1284079871"/>
                        </a:ext>
                      </a:extLst>
                    </a:gridCol>
                    <a:gridCol w="3416715">
                      <a:extLst>
                        <a:ext uri="{9D8B030D-6E8A-4147-A177-3AD203B41FA5}">
                          <a16:colId xmlns:a16="http://schemas.microsoft.com/office/drawing/2014/main" val="3429633971"/>
                        </a:ext>
                      </a:extLst>
                    </a:gridCol>
                    <a:gridCol w="2603537">
                      <a:extLst>
                        <a:ext uri="{9D8B030D-6E8A-4147-A177-3AD203B41FA5}">
                          <a16:colId xmlns:a16="http://schemas.microsoft.com/office/drawing/2014/main" val="1846583493"/>
                        </a:ext>
                      </a:extLst>
                    </a:gridCol>
                  </a:tblGrid>
                  <a:tr h="0">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项目</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甲烷</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乙烯</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乙炔</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407444410"/>
                      </a:ext>
                    </a:extLst>
                  </a:tr>
                  <a:tr h="0">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分子式</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35256611"/>
                      </a:ext>
                    </a:extLst>
                  </a:tr>
                  <a:tr h="0">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结构式</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endPar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hangingPunct="0">
                            <a:lnSpc>
                              <a:spcPct val="130000"/>
                            </a:lnSpc>
                            <a:spcAft>
                              <a:spcPts val="800"/>
                            </a:spcAft>
                            <a:tabLst>
                              <a:tab pos="5671185" algn="l"/>
                            </a:tabLs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algn="ctr" hangingPunct="0">
                            <a:lnSpc>
                              <a:spcPct val="130000"/>
                            </a:lnSpc>
                            <a:spcAft>
                              <a:spcPts val="800"/>
                            </a:spcAft>
                            <a:tabLst>
                              <a:tab pos="5671185" algn="l"/>
                            </a:tabLs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5164176"/>
                      </a:ext>
                    </a:extLst>
                  </a:tr>
                  <a:tr h="0">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共价键</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effectLst/>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46418316"/>
                      </a:ext>
                    </a:extLst>
                  </a:tr>
                  <a:tr h="0">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碳原子饱和性</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饱和</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不饱和</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不饱和</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42302600"/>
                      </a:ext>
                    </a:extLst>
                  </a:tr>
                </a:tbl>
              </a:graphicData>
            </a:graphic>
          </p:graphicFrame>
        </mc:Choice>
        <mc:Fallback>
          <p:graphicFrame>
            <p:nvGraphicFramePr>
              <p:cNvPr id="5" name="表格 4"/>
              <p:cNvGraphicFramePr>
                <a:graphicFrameLocks noGrp="1"/>
              </p:cNvGraphicFramePr>
              <p:nvPr>
                <p:extLst>
                  <p:ext uri="{D42A27DB-BD31-4B8C-83A1-F6EECF244321}">
                    <p14:modId xmlns:p14="http://schemas.microsoft.com/office/powerpoint/2010/main" val="436387105"/>
                  </p:ext>
                </p:extLst>
              </p:nvPr>
            </p:nvGraphicFramePr>
            <p:xfrm>
              <a:off x="394787" y="2627772"/>
              <a:ext cx="11389051" cy="3416555"/>
            </p:xfrm>
            <a:graphic>
              <a:graphicData uri="http://schemas.openxmlformats.org/drawingml/2006/table">
                <a:tbl>
                  <a:tblPr firstRow="1" firstCol="1" bandRow="1"/>
                  <a:tblGrid>
                    <a:gridCol w="2242678">
                      <a:extLst>
                        <a:ext uri="{9D8B030D-6E8A-4147-A177-3AD203B41FA5}">
                          <a16:colId xmlns:a16="http://schemas.microsoft.com/office/drawing/2014/main" val="2742221830"/>
                        </a:ext>
                      </a:extLst>
                    </a:gridCol>
                    <a:gridCol w="3126121">
                      <a:extLst>
                        <a:ext uri="{9D8B030D-6E8A-4147-A177-3AD203B41FA5}">
                          <a16:colId xmlns:a16="http://schemas.microsoft.com/office/drawing/2014/main" val="1284079871"/>
                        </a:ext>
                      </a:extLst>
                    </a:gridCol>
                    <a:gridCol w="3416715">
                      <a:extLst>
                        <a:ext uri="{9D8B030D-6E8A-4147-A177-3AD203B41FA5}">
                          <a16:colId xmlns:a16="http://schemas.microsoft.com/office/drawing/2014/main" val="3429633971"/>
                        </a:ext>
                      </a:extLst>
                    </a:gridCol>
                    <a:gridCol w="2603537">
                      <a:extLst>
                        <a:ext uri="{9D8B030D-6E8A-4147-A177-3AD203B41FA5}">
                          <a16:colId xmlns:a16="http://schemas.microsoft.com/office/drawing/2014/main" val="1846583493"/>
                        </a:ext>
                      </a:extLst>
                    </a:gridCol>
                  </a:tblGrid>
                  <a:tr h="408051">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项目</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甲烷</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乙烯</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乙炔</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407444410"/>
                      </a:ext>
                    </a:extLst>
                  </a:tr>
                  <a:tr h="435166">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分子式</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35256611"/>
                      </a:ext>
                    </a:extLst>
                  </a:tr>
                  <a:tr h="1589342">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结构式</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endPar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hangingPunct="0">
                            <a:lnSpc>
                              <a:spcPct val="130000"/>
                            </a:lnSpc>
                            <a:spcAft>
                              <a:spcPts val="800"/>
                            </a:spcAft>
                            <a:tabLst>
                              <a:tab pos="5671185" algn="l"/>
                            </a:tabLs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algn="ctr" hangingPunct="0">
                            <a:lnSpc>
                              <a:spcPct val="130000"/>
                            </a:lnSpc>
                            <a:spcAft>
                              <a:spcPts val="800"/>
                            </a:spcAft>
                            <a:tabLst>
                              <a:tab pos="5671185" algn="l"/>
                            </a:tabLs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5164176"/>
                      </a:ext>
                    </a:extLst>
                  </a:tr>
                  <a:tr h="575945">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共价键</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stretch>
                            <a:fillRect l="-157398" t="-428421" r="-76471" b="-102105"/>
                          </a:stretch>
                        </a:blipFill>
                      </a:tcPr>
                    </a:tc>
                    <a:tc>
                      <a:txBody>
                        <a:bodyPr/>
                        <a:lstStyle/>
                        <a:p>
                          <a:pPr algn="ctr" hangingPunct="0">
                            <a:lnSpc>
                              <a:spcPct val="13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46418316"/>
                      </a:ext>
                    </a:extLst>
                  </a:tr>
                  <a:tr h="408051">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碳原子饱和性</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饱和</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不饱和</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不饱和</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42302600"/>
                      </a:ext>
                    </a:extLst>
                  </a:tr>
                </a:tbl>
              </a:graphicData>
            </a:graphic>
          </p:graphicFrame>
        </mc:Fallback>
      </mc:AlternateContent>
      <p:pic>
        <p:nvPicPr>
          <p:cNvPr id="6" name="图片 5"/>
          <p:cNvPicPr>
            <a:picLocks noChangeAspect="1"/>
          </p:cNvPicPr>
          <p:nvPr/>
        </p:nvPicPr>
        <p:blipFill>
          <a:blip r:embed="rId5"/>
          <a:stretch>
            <a:fillRect/>
          </a:stretch>
        </p:blipFill>
        <p:spPr>
          <a:xfrm>
            <a:off x="3536805" y="3526886"/>
            <a:ext cx="1296144" cy="1430500"/>
          </a:xfrm>
          <a:prstGeom prst="rect">
            <a:avLst/>
          </a:prstGeom>
        </p:spPr>
      </p:pic>
      <p:pic>
        <p:nvPicPr>
          <p:cNvPr id="7" name="图片 6"/>
          <p:cNvPicPr>
            <a:picLocks noChangeAspect="1"/>
          </p:cNvPicPr>
          <p:nvPr/>
        </p:nvPicPr>
        <p:blipFill>
          <a:blip r:embed="rId6"/>
          <a:stretch>
            <a:fillRect/>
          </a:stretch>
        </p:blipFill>
        <p:spPr>
          <a:xfrm>
            <a:off x="6815286" y="3717032"/>
            <a:ext cx="1690071" cy="875764"/>
          </a:xfrm>
          <a:prstGeom prst="rect">
            <a:avLst/>
          </a:prstGeom>
        </p:spPr>
      </p:pic>
    </p:spTree>
    <p:extLst>
      <p:ext uri="{BB962C8B-B14F-4D97-AF65-F5344CB8AC3E}">
        <p14:creationId xmlns:p14="http://schemas.microsoft.com/office/powerpoint/2010/main" val="1332590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150538188"/>
              </p:ext>
            </p:extLst>
          </p:nvPr>
        </p:nvGraphicFramePr>
        <p:xfrm>
          <a:off x="334566" y="836712"/>
          <a:ext cx="11449272" cy="3291840"/>
        </p:xfrm>
        <a:graphic>
          <a:graphicData uri="http://schemas.openxmlformats.org/drawingml/2006/table">
            <a:tbl>
              <a:tblPr firstRow="1" firstCol="1" bandRow="1"/>
              <a:tblGrid>
                <a:gridCol w="1962405">
                  <a:extLst>
                    <a:ext uri="{9D8B030D-6E8A-4147-A177-3AD203B41FA5}">
                      <a16:colId xmlns:a16="http://schemas.microsoft.com/office/drawing/2014/main" val="43646284"/>
                    </a:ext>
                  </a:extLst>
                </a:gridCol>
                <a:gridCol w="3294179">
                  <a:extLst>
                    <a:ext uri="{9D8B030D-6E8A-4147-A177-3AD203B41FA5}">
                      <a16:colId xmlns:a16="http://schemas.microsoft.com/office/drawing/2014/main" val="1146747007"/>
                    </a:ext>
                  </a:extLst>
                </a:gridCol>
                <a:gridCol w="3575385">
                  <a:extLst>
                    <a:ext uri="{9D8B030D-6E8A-4147-A177-3AD203B41FA5}">
                      <a16:colId xmlns:a16="http://schemas.microsoft.com/office/drawing/2014/main" val="567132989"/>
                    </a:ext>
                  </a:extLst>
                </a:gridCol>
                <a:gridCol w="2617303">
                  <a:extLst>
                    <a:ext uri="{9D8B030D-6E8A-4147-A177-3AD203B41FA5}">
                      <a16:colId xmlns:a16="http://schemas.microsoft.com/office/drawing/2014/main" val="1984934782"/>
                    </a:ext>
                  </a:extLst>
                </a:gridCol>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项目</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甲烷</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乙烯</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乙炔</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616954988"/>
                  </a:ext>
                </a:extLst>
              </a:tr>
              <a:tr h="0">
                <a:tc>
                  <a:txBody>
                    <a:bodyPr/>
                    <a:lstStyle/>
                    <a:p>
                      <a:pPr algn="ctr"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黑体" panose="02010609060101010101" pitchFamily="49" charset="-122"/>
                          <a:cs typeface="Times New Roman" panose="02020603050405020304" pitchFamily="18" charset="0"/>
                        </a:rPr>
                        <a:t>原子的成键特点及分子的空间结构</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每个碳原子与</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个氢原子成键，</a:t>
                      </a:r>
                      <a:r>
                        <a:rPr lang="zh-CN" sz="2400" b="1" smtClean="0">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键角为</a:t>
                      </a:r>
                      <a:r>
                        <a:rPr lang="en-US" sz="2400" b="1" smtClean="0">
                          <a:solidFill>
                            <a:srgbClr val="0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109</a:t>
                      </a:r>
                      <a:r>
                        <a:rPr lang="en-US" sz="2400" b="1" smtClean="0">
                          <a:solidFill>
                            <a:srgbClr val="000000"/>
                          </a:solidFill>
                          <a:effectLst/>
                          <a:highlight>
                            <a:srgbClr val="FFFF00"/>
                          </a:highlight>
                          <a:latin typeface="+mn-ea"/>
                          <a:ea typeface="+mn-ea"/>
                          <a:cs typeface="Times New Roman" panose="02020603050405020304" pitchFamily="18" charset="0"/>
                        </a:rPr>
                        <a:t>°</a:t>
                      </a:r>
                      <a:r>
                        <a:rPr lang="en-US" sz="2400" b="1" smtClean="0">
                          <a:solidFill>
                            <a:srgbClr val="0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28</a:t>
                      </a:r>
                      <a:r>
                        <a:rPr lang="en-US" sz="2400" b="1">
                          <a:solidFill>
                            <a:srgbClr val="000000"/>
                          </a:solidFill>
                          <a:effectLst/>
                          <a:highlight>
                            <a:srgbClr val="FFFF00"/>
                          </a:highligh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，分子的空间结构为</a:t>
                      </a:r>
                      <a:r>
                        <a:rPr lang="zh-CN" sz="2400" b="1">
                          <a:solidFill>
                            <a:srgbClr val="000000"/>
                          </a:solidFill>
                          <a:effectLst/>
                          <a:highlight>
                            <a:srgbClr val="FFFF00"/>
                          </a:highlight>
                          <a:latin typeface="Calibri" panose="020F0502020204030204" pitchFamily="34" charset="0"/>
                          <a:ea typeface="仿宋" panose="02010609060101010101" pitchFamily="49" charset="-122"/>
                          <a:cs typeface="Times New Roman" panose="02020603050405020304" pitchFamily="18" charset="0"/>
                        </a:rPr>
                        <a:t>正四面体形</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每个碳原子与</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个原子成键，形成</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个碳碳双键，键角约为</a:t>
                      </a:r>
                      <a:r>
                        <a:rPr lang="en-US" sz="2400" b="1" smtClean="0">
                          <a:solidFill>
                            <a:srgbClr val="0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120</a:t>
                      </a:r>
                      <a:r>
                        <a:rPr lang="en-US" altLang="zh-CN" sz="2400" b="1" smtClean="0">
                          <a:solidFill>
                            <a:srgbClr val="000000"/>
                          </a:solidFill>
                          <a:effectLst/>
                          <a:highlight>
                            <a:srgbClr val="FFFF00"/>
                          </a:highlight>
                          <a:latin typeface="+mn-ea"/>
                          <a:ea typeface="+mn-ea"/>
                          <a:cs typeface="Times New Roman" panose="02020603050405020304" pitchFamily="18" charset="0"/>
                        </a:rPr>
                        <a:t>°</a:t>
                      </a:r>
                      <a:r>
                        <a:rPr lang="zh-CN" sz="2400" b="1" smtClean="0">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分子的空间结构为</a:t>
                      </a:r>
                      <a:r>
                        <a:rPr lang="zh-CN" sz="2400" b="1">
                          <a:solidFill>
                            <a:srgbClr val="000000"/>
                          </a:solidFill>
                          <a:effectLst/>
                          <a:highlight>
                            <a:srgbClr val="FFFF00"/>
                          </a:highlight>
                          <a:latin typeface="Calibri" panose="020F0502020204030204" pitchFamily="34" charset="0"/>
                          <a:ea typeface="仿宋" panose="02010609060101010101" pitchFamily="49" charset="-122"/>
                          <a:cs typeface="Times New Roman" panose="02020603050405020304" pitchFamily="18" charset="0"/>
                        </a:rPr>
                        <a:t>平面形</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每个碳原子与</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个原子成键，形成</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个碳碳三键，键角为</a:t>
                      </a:r>
                      <a:r>
                        <a:rPr lang="en-US" sz="2400" b="1" smtClean="0">
                          <a:solidFill>
                            <a:srgbClr val="0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180</a:t>
                      </a:r>
                      <a:r>
                        <a:rPr lang="en-US" altLang="zh-CN" sz="2400" b="1" smtClean="0">
                          <a:solidFill>
                            <a:srgbClr val="000000"/>
                          </a:solidFill>
                          <a:effectLst/>
                          <a:highlight>
                            <a:srgbClr val="FFFF00"/>
                          </a:highlight>
                          <a:latin typeface="+mn-ea"/>
                          <a:ea typeface="+mn-ea"/>
                          <a:cs typeface="Times New Roman" panose="02020603050405020304" pitchFamily="18" charset="0"/>
                        </a:rPr>
                        <a:t>°</a:t>
                      </a:r>
                      <a:r>
                        <a:rPr lang="zh-CN" sz="2400" b="1" smtClean="0">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分子的空间结构为</a:t>
                      </a:r>
                      <a:r>
                        <a:rPr lang="zh-CN" sz="2400" b="1">
                          <a:solidFill>
                            <a:srgbClr val="000000"/>
                          </a:solidFill>
                          <a:effectLst/>
                          <a:highlight>
                            <a:srgbClr val="FFFF00"/>
                          </a:highlight>
                          <a:latin typeface="Calibri" panose="020F0502020204030204" pitchFamily="34" charset="0"/>
                          <a:ea typeface="仿宋" panose="02010609060101010101" pitchFamily="49" charset="-122"/>
                          <a:cs typeface="Times New Roman" panose="02020603050405020304" pitchFamily="18" charset="0"/>
                        </a:rPr>
                        <a:t>直线形</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78258076"/>
                  </a:ext>
                </a:extLst>
              </a:tr>
            </a:tbl>
          </a:graphicData>
        </a:graphic>
      </p:graphicFrame>
    </p:spTree>
    <p:extLst>
      <p:ext uri="{BB962C8B-B14F-4D97-AF65-F5344CB8AC3E}">
        <p14:creationId xmlns:p14="http://schemas.microsoft.com/office/powerpoint/2010/main" val="2862975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有机化合物分子结构的常见表示</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3" name="表格 2"/>
              <p:cNvGraphicFramePr>
                <a:graphicFrameLocks noGrp="1"/>
              </p:cNvGraphicFramePr>
              <p:nvPr>
                <p:extLst>
                  <p:ext uri="{D42A27DB-BD31-4B8C-83A1-F6EECF244321}">
                    <p14:modId xmlns:p14="http://schemas.microsoft.com/office/powerpoint/2010/main" val="4106224808"/>
                  </p:ext>
                </p:extLst>
              </p:nvPr>
            </p:nvGraphicFramePr>
            <p:xfrm>
              <a:off x="360854" y="1412777"/>
              <a:ext cx="11485847" cy="5036829"/>
            </p:xfrm>
            <a:graphic>
              <a:graphicData uri="http://schemas.openxmlformats.org/drawingml/2006/table">
                <a:tbl>
                  <a:tblPr firstRow="1" firstCol="1" bandRow="1"/>
                  <a:tblGrid>
                    <a:gridCol w="1701904">
                      <a:extLst>
                        <a:ext uri="{9D8B030D-6E8A-4147-A177-3AD203B41FA5}">
                          <a16:colId xmlns:a16="http://schemas.microsoft.com/office/drawing/2014/main" val="2210513442"/>
                        </a:ext>
                      </a:extLst>
                    </a:gridCol>
                    <a:gridCol w="5904656">
                      <a:extLst>
                        <a:ext uri="{9D8B030D-6E8A-4147-A177-3AD203B41FA5}">
                          <a16:colId xmlns:a16="http://schemas.microsoft.com/office/drawing/2014/main" val="482145224"/>
                        </a:ext>
                      </a:extLst>
                    </a:gridCol>
                    <a:gridCol w="3879287">
                      <a:extLst>
                        <a:ext uri="{9D8B030D-6E8A-4147-A177-3AD203B41FA5}">
                          <a16:colId xmlns:a16="http://schemas.microsoft.com/office/drawing/2014/main" val="3396627492"/>
                        </a:ext>
                      </a:extLst>
                    </a:gridCol>
                  </a:tblGrid>
                  <a:tr h="529270">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表示方法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书写方法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示例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608862919"/>
                      </a:ext>
                    </a:extLst>
                  </a:tr>
                  <a:tr h="448066">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分子式</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用元素符号表示物质的分子组成</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4</a:t>
                          </a:r>
                          <a:r>
                            <a:rPr lang="en-US" sz="2400" b="1">
                              <a:solidFill>
                                <a:srgbClr val="000000"/>
                              </a:solidFill>
                              <a:effectLst/>
                              <a:latin typeface="+mn-lt"/>
                              <a:ea typeface="仿宋" panose="02010609060101010101" pitchFamily="49" charset="-122"/>
                              <a:cs typeface="Times New Roman" panose="02020603050405020304" pitchFamily="18" charset="0"/>
                            </a:rPr>
                            <a:t>、C</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en-US" sz="2400" b="1">
                              <a:solidFill>
                                <a:srgbClr val="000000"/>
                              </a:solidFill>
                              <a:effectLst/>
                              <a:latin typeface="+mn-lt"/>
                              <a:ea typeface="仿宋" panose="02010609060101010101" pitchFamily="49" charset="-122"/>
                              <a:cs typeface="Times New Roman" panose="02020603050405020304" pitchFamily="18" charset="0"/>
                            </a:rPr>
                            <a:t>H</a:t>
                          </a:r>
                          <a:r>
                            <a:rPr lang="en-US" sz="2400" b="1" baseline="-25000">
                              <a:solidFill>
                                <a:srgbClr val="000000"/>
                              </a:solidFill>
                              <a:effectLst/>
                              <a:latin typeface="+mn-lt"/>
                              <a:ea typeface="仿宋" panose="02010609060101010101" pitchFamily="49" charset="-122"/>
                              <a:cs typeface="Times New Roman" panose="02020603050405020304" pitchFamily="18" charset="0"/>
                            </a:rPr>
                            <a:t>6</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24145661"/>
                      </a:ext>
                    </a:extLst>
                  </a:tr>
                  <a:tr h="979108">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最简式</a:t>
                          </a:r>
                          <a:endParaRPr lang="zh-CN" sz="2400">
                            <a:effectLst/>
                            <a:latin typeface="+mn-lt"/>
                            <a:ea typeface="仿宋" panose="02010609060101010101" pitchFamily="49" charset="-122"/>
                            <a:cs typeface="Times New Roman" panose="02020603050405020304" pitchFamily="18" charset="0"/>
                          </a:endParaRPr>
                        </a:p>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（实验式）</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表示物质组成的各元素原子的最简整数比</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乙烯的最简式为</a:t>
                          </a: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C</a:t>
                          </a:r>
                          <a:r>
                            <a:rPr lang="en-US" sz="2400" b="1" baseline="-25000">
                              <a:solidFill>
                                <a:srgbClr val="000000"/>
                              </a:solidFill>
                              <a:effectLst/>
                              <a:latin typeface="+mn-lt"/>
                              <a:ea typeface="仿宋" panose="02010609060101010101" pitchFamily="49" charset="-122"/>
                              <a:cs typeface="Times New Roman" panose="02020603050405020304" pitchFamily="18" charset="0"/>
                            </a:rPr>
                            <a:t>6</a:t>
                          </a:r>
                          <a:r>
                            <a:rPr lang="en-US" sz="2400" b="1">
                              <a:solidFill>
                                <a:srgbClr val="000000"/>
                              </a:solidFill>
                              <a:effectLst/>
                              <a:latin typeface="+mn-lt"/>
                              <a:ea typeface="仿宋" panose="02010609060101010101" pitchFamily="49" charset="-122"/>
                              <a:cs typeface="Times New Roman" panose="02020603050405020304" pitchFamily="18" charset="0"/>
                            </a:rPr>
                            <a:t>H</a:t>
                          </a:r>
                          <a:r>
                            <a:rPr lang="en-US" sz="2400" b="1" baseline="-25000">
                              <a:solidFill>
                                <a:srgbClr val="000000"/>
                              </a:solidFill>
                              <a:effectLst/>
                              <a:latin typeface="+mn-lt"/>
                              <a:ea typeface="仿宋" panose="02010609060101010101" pitchFamily="49" charset="-122"/>
                              <a:cs typeface="Times New Roman" panose="02020603050405020304" pitchFamily="18" charset="0"/>
                            </a:rPr>
                            <a:t>12</a:t>
                          </a:r>
                          <a:r>
                            <a:rPr lang="en-US" sz="2400" b="1">
                              <a:solidFill>
                                <a:srgbClr val="000000"/>
                              </a:solidFill>
                              <a:effectLst/>
                              <a:latin typeface="+mn-lt"/>
                              <a:ea typeface="仿宋" panose="02010609060101010101" pitchFamily="49" charset="-122"/>
                              <a:cs typeface="Times New Roman" panose="02020603050405020304" pitchFamily="18" charset="0"/>
                            </a:rPr>
                            <a:t>O</a:t>
                          </a:r>
                          <a:r>
                            <a:rPr lang="en-US" sz="2400" b="1" baseline="-25000">
                              <a:solidFill>
                                <a:srgbClr val="000000"/>
                              </a:solidFill>
                              <a:effectLst/>
                              <a:latin typeface="+mn-lt"/>
                              <a:ea typeface="仿宋" panose="02010609060101010101" pitchFamily="49" charset="-122"/>
                              <a:cs typeface="Times New Roman" panose="02020603050405020304" pitchFamily="18" charset="0"/>
                            </a:rPr>
                            <a:t>6</a:t>
                          </a:r>
                          <a:r>
                            <a:rPr lang="zh-CN" sz="2400" b="1">
                              <a:solidFill>
                                <a:srgbClr val="000000"/>
                              </a:solidFill>
                              <a:effectLst/>
                              <a:latin typeface="+mn-lt"/>
                              <a:ea typeface="仿宋" panose="02010609060101010101" pitchFamily="49" charset="-122"/>
                              <a:cs typeface="Times New Roman" panose="02020603050405020304" pitchFamily="18" charset="0"/>
                            </a:rPr>
                            <a:t>的最简式为</a:t>
                          </a: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O</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1223278"/>
                      </a:ext>
                    </a:extLst>
                  </a:tr>
                  <a:tr h="925141">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电子式</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用</a:t>
                          </a:r>
                          <a:r>
                            <a:rPr lang="en-US" sz="2400" b="1">
                              <a:solidFill>
                                <a:srgbClr val="000000"/>
                              </a:solidFill>
                              <a:effectLst/>
                              <a:latin typeface="+mn-ea"/>
                              <a:ea typeface="+mn-ea"/>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ea"/>
                              <a:ea typeface="+mn-ea"/>
                              <a:cs typeface="Times New Roman" panose="02020603050405020304" pitchFamily="18" charset="0"/>
                            </a:rPr>
                            <a:t>”</a:t>
                          </a:r>
                          <a:r>
                            <a:rPr lang="zh-CN" sz="2400" b="1">
                              <a:solidFill>
                                <a:srgbClr val="000000"/>
                              </a:solidFill>
                              <a:effectLst/>
                              <a:latin typeface="+mn-lt"/>
                              <a:ea typeface="仿宋" panose="02010609060101010101" pitchFamily="49" charset="-122"/>
                              <a:cs typeface="Times New Roman" panose="02020603050405020304" pitchFamily="18" charset="0"/>
                            </a:rPr>
                            <a:t>或</a:t>
                          </a:r>
                          <a:r>
                            <a:rPr lang="en-US" sz="2400" b="1">
                              <a:solidFill>
                                <a:srgbClr val="000000"/>
                              </a:solidFill>
                              <a:effectLst/>
                              <a:latin typeface="+mn-ea"/>
                              <a:ea typeface="+mn-ea"/>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ea"/>
                              <a:ea typeface="+mn-ea"/>
                              <a:cs typeface="Times New Roman" panose="02020603050405020304" pitchFamily="18" charset="0"/>
                            </a:rPr>
                            <a:t>”</a:t>
                          </a:r>
                          <a:r>
                            <a:rPr lang="zh-CN" sz="2400" b="1">
                              <a:solidFill>
                                <a:srgbClr val="000000"/>
                              </a:solidFill>
                              <a:effectLst/>
                              <a:latin typeface="+mn-lt"/>
                              <a:ea typeface="仿宋" panose="02010609060101010101" pitchFamily="49" charset="-122"/>
                              <a:cs typeface="Times New Roman" panose="02020603050405020304" pitchFamily="18" charset="0"/>
                            </a:rPr>
                            <a:t>表示原子最外层电子</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endParaRPr lang="en-US" altLang="zh-CN" sz="2400" smtClean="0">
                            <a:effectLst/>
                            <a:latin typeface="+mn-lt"/>
                            <a:ea typeface="仿宋" panose="02010609060101010101" pitchFamily="49" charset="-122"/>
                            <a:cs typeface="Times New Roman" panose="02020603050405020304" pitchFamily="18" charset="0"/>
                          </a:endParaRPr>
                        </a:p>
                        <a:p>
                          <a:pPr algn="ctr" hangingPunct="0">
                            <a:lnSpc>
                              <a:spcPct val="130000"/>
                            </a:lnSpc>
                            <a:spcAft>
                              <a:spcPts val="800"/>
                            </a:spcAft>
                            <a:tabLst>
                              <a:tab pos="5671185" algn="l"/>
                            </a:tabLst>
                          </a:pPr>
                          <a:endParaRPr lang="en-US" altLang="zh-CN" sz="2400" smtClean="0">
                            <a:effectLst/>
                            <a:latin typeface="+mn-lt"/>
                            <a:ea typeface="仿宋" panose="02010609060101010101" pitchFamily="49" charset="-122"/>
                            <a:cs typeface="Times New Roman" panose="02020603050405020304" pitchFamily="18" charset="0"/>
                          </a:endParaRPr>
                        </a:p>
                        <a:p>
                          <a:pPr algn="ctr" hangingPunct="0">
                            <a:lnSpc>
                              <a:spcPct val="130000"/>
                            </a:lnSpc>
                            <a:spcAft>
                              <a:spcPts val="800"/>
                            </a:spcAft>
                            <a:tabLst>
                              <a:tab pos="5671185" algn="l"/>
                            </a:tabLst>
                          </a:pP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03164259"/>
                      </a:ext>
                    </a:extLst>
                  </a:tr>
                  <a:tr h="1438894">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结构式</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400" b="1" smtClean="0">
                              <a:solidFill>
                                <a:srgbClr val="000000"/>
                              </a:solidFill>
                              <a:effectLst/>
                              <a:latin typeface="+mn-lt"/>
                              <a:ea typeface="仿宋" panose="02010609060101010101" pitchFamily="49" charset="-122"/>
                              <a:cs typeface="Times New Roman" panose="02020603050405020304" pitchFamily="18" charset="0"/>
                            </a:rPr>
                            <a:t>用短线</a:t>
                          </a:r>
                          <a:r>
                            <a:rPr lang="en-US" sz="2400" b="1">
                              <a:solidFill>
                                <a:srgbClr val="000000"/>
                              </a:solidFill>
                              <a:effectLst/>
                              <a:latin typeface="+mn-ea"/>
                              <a:ea typeface="+mn-ea"/>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ea"/>
                              <a:ea typeface="+mn-ea"/>
                              <a:cs typeface="Times New Roman" panose="02020603050405020304" pitchFamily="18" charset="0"/>
                            </a:rPr>
                            <a:t>”</a:t>
                          </a:r>
                          <a:r>
                            <a:rPr lang="zh-CN" sz="2400" b="1">
                              <a:solidFill>
                                <a:srgbClr val="000000"/>
                              </a:solidFill>
                              <a:effectLst/>
                              <a:latin typeface="+mn-lt"/>
                              <a:ea typeface="仿宋" panose="02010609060101010101" pitchFamily="49" charset="-122"/>
                              <a:cs typeface="Times New Roman" panose="02020603050405020304" pitchFamily="18" charset="0"/>
                            </a:rPr>
                            <a:t>来表示</a:t>
                          </a:r>
                          <a:r>
                            <a:rPr lang="en-US" sz="2400" b="1">
                              <a:solidFill>
                                <a:srgbClr val="000000"/>
                              </a:solidFill>
                              <a:effectLst/>
                              <a:latin typeface="+mn-lt"/>
                              <a:ea typeface="仿宋" panose="02010609060101010101" pitchFamily="49" charset="-122"/>
                              <a:cs typeface="Times New Roman" panose="02020603050405020304" pitchFamily="18" charset="0"/>
                            </a:rPr>
                            <a:t>1</a:t>
                          </a:r>
                          <a:r>
                            <a:rPr lang="zh-CN" sz="2400" b="1">
                              <a:solidFill>
                                <a:srgbClr val="000000"/>
                              </a:solidFill>
                              <a:effectLst/>
                              <a:latin typeface="+mn-lt"/>
                              <a:ea typeface="仿宋" panose="02010609060101010101" pitchFamily="49" charset="-122"/>
                              <a:cs typeface="Times New Roman" panose="02020603050405020304" pitchFamily="18" charset="0"/>
                            </a:rPr>
                            <a:t>个共价键，用</a:t>
                          </a:r>
                          <a:r>
                            <a:rPr lang="en-US" sz="2400" b="1">
                              <a:solidFill>
                                <a:srgbClr val="000000"/>
                              </a:solidFill>
                              <a:effectLst/>
                              <a:latin typeface="+mn-ea"/>
                              <a:ea typeface="+mn-ea"/>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ea"/>
                              <a:ea typeface="+mn-ea"/>
                              <a:cs typeface="Times New Roman" panose="02020603050405020304" pitchFamily="18" charset="0"/>
                            </a:rPr>
                            <a:t>”</a:t>
                          </a:r>
                          <a:r>
                            <a:rPr lang="zh-CN" sz="2400" b="1">
                              <a:solidFill>
                                <a:srgbClr val="000000"/>
                              </a:solidFill>
                              <a:effectLst/>
                              <a:latin typeface="+mn-lt"/>
                              <a:ea typeface="仿宋" panose="02010609060101010101" pitchFamily="49" charset="-122"/>
                              <a:cs typeface="Times New Roman" panose="02020603050405020304" pitchFamily="18" charset="0"/>
                            </a:rPr>
                            <a:t>（单键）、</a:t>
                          </a:r>
                          <a:r>
                            <a:rPr lang="en-US" sz="2400" b="1">
                              <a:solidFill>
                                <a:srgbClr val="000000"/>
                              </a:solidFill>
                              <a:effectLst/>
                              <a:latin typeface="+mn-ea"/>
                              <a:ea typeface="+mn-ea"/>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effectLst/>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sz="2400" b="1">
                                          <a:solidFill>
                                            <a:srgbClr val="000000"/>
                                          </a:solidFill>
                                          <a:effectLst/>
                                          <a:latin typeface="+mn-lt"/>
                                          <a:ea typeface="仿宋" panose="02010609060101010101" pitchFamily="49"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mn-ea"/>
                              <a:ea typeface="+mn-ea"/>
                              <a:cs typeface="Times New Roman" panose="02020603050405020304" pitchFamily="18" charset="0"/>
                            </a:rPr>
                            <a:t>”</a:t>
                          </a:r>
                          <a:r>
                            <a:rPr lang="zh-CN" sz="2400" b="1">
                              <a:solidFill>
                                <a:srgbClr val="000000"/>
                              </a:solidFill>
                              <a:effectLst/>
                              <a:latin typeface="+mn-lt"/>
                              <a:ea typeface="仿宋" panose="02010609060101010101" pitchFamily="49" charset="-122"/>
                              <a:cs typeface="Times New Roman" panose="02020603050405020304" pitchFamily="18" charset="0"/>
                            </a:rPr>
                            <a:t>（双键）或</a:t>
                          </a:r>
                          <a:r>
                            <a:rPr lang="en-US" sz="2400" b="1">
                              <a:solidFill>
                                <a:srgbClr val="000000"/>
                              </a:solidFill>
                              <a:effectLst/>
                              <a:latin typeface="+mn-lt"/>
                              <a:ea typeface="仿宋" panose="02010609060101010101" pitchFamily="49" charset="-122"/>
                              <a:cs typeface="Times New Roman" panose="02020603050405020304" pitchFamily="18" charset="0"/>
                            </a:rPr>
                            <a:t>“≡”</a:t>
                          </a:r>
                          <a:r>
                            <a:rPr lang="zh-CN" sz="2400" b="1">
                              <a:solidFill>
                                <a:srgbClr val="000000"/>
                              </a:solidFill>
                              <a:effectLst/>
                              <a:latin typeface="+mn-lt"/>
                              <a:ea typeface="仿宋" panose="02010609060101010101" pitchFamily="49" charset="-122"/>
                              <a:cs typeface="Times New Roman" panose="02020603050405020304" pitchFamily="18" charset="0"/>
                            </a:rPr>
                            <a:t>（三键）将所有原子连接起来</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39870478"/>
                      </a:ext>
                    </a:extLst>
                  </a:tr>
                </a:tbl>
              </a:graphicData>
            </a:graphic>
          </p:graphicFrame>
        </mc:Choice>
        <mc:Fallback>
          <p:graphicFrame>
            <p:nvGraphicFramePr>
              <p:cNvPr id="3" name="表格 2"/>
              <p:cNvGraphicFramePr>
                <a:graphicFrameLocks noGrp="1"/>
              </p:cNvGraphicFramePr>
              <p:nvPr>
                <p:extLst>
                  <p:ext uri="{D42A27DB-BD31-4B8C-83A1-F6EECF244321}">
                    <p14:modId xmlns:p14="http://schemas.microsoft.com/office/powerpoint/2010/main" val="4106224808"/>
                  </p:ext>
                </p:extLst>
              </p:nvPr>
            </p:nvGraphicFramePr>
            <p:xfrm>
              <a:off x="360854" y="1412777"/>
              <a:ext cx="11485847" cy="5036829"/>
            </p:xfrm>
            <a:graphic>
              <a:graphicData uri="http://schemas.openxmlformats.org/drawingml/2006/table">
                <a:tbl>
                  <a:tblPr firstRow="1" firstCol="1" bandRow="1"/>
                  <a:tblGrid>
                    <a:gridCol w="1701904">
                      <a:extLst>
                        <a:ext uri="{9D8B030D-6E8A-4147-A177-3AD203B41FA5}">
                          <a16:colId xmlns:a16="http://schemas.microsoft.com/office/drawing/2014/main" val="2210513442"/>
                        </a:ext>
                      </a:extLst>
                    </a:gridCol>
                    <a:gridCol w="5904656">
                      <a:extLst>
                        <a:ext uri="{9D8B030D-6E8A-4147-A177-3AD203B41FA5}">
                          <a16:colId xmlns:a16="http://schemas.microsoft.com/office/drawing/2014/main" val="482145224"/>
                        </a:ext>
                      </a:extLst>
                    </a:gridCol>
                    <a:gridCol w="3879287">
                      <a:extLst>
                        <a:ext uri="{9D8B030D-6E8A-4147-A177-3AD203B41FA5}">
                          <a16:colId xmlns:a16="http://schemas.microsoft.com/office/drawing/2014/main" val="3396627492"/>
                        </a:ext>
                      </a:extLst>
                    </a:gridCol>
                  </a:tblGrid>
                  <a:tr h="529270">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表示方法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书写方法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示例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608862919"/>
                      </a:ext>
                    </a:extLst>
                  </a:tr>
                  <a:tr h="448066">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分子式</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用元素符号表示物质的分子组成</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4</a:t>
                          </a:r>
                          <a:r>
                            <a:rPr lang="en-US" sz="2400" b="1">
                              <a:solidFill>
                                <a:srgbClr val="000000"/>
                              </a:solidFill>
                              <a:effectLst/>
                              <a:latin typeface="+mn-lt"/>
                              <a:ea typeface="仿宋" panose="02010609060101010101" pitchFamily="49" charset="-122"/>
                              <a:cs typeface="Times New Roman" panose="02020603050405020304" pitchFamily="18" charset="0"/>
                            </a:rPr>
                            <a:t>、C</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en-US" sz="2400" b="1">
                              <a:solidFill>
                                <a:srgbClr val="000000"/>
                              </a:solidFill>
                              <a:effectLst/>
                              <a:latin typeface="+mn-lt"/>
                              <a:ea typeface="仿宋" panose="02010609060101010101" pitchFamily="49" charset="-122"/>
                              <a:cs typeface="Times New Roman" panose="02020603050405020304" pitchFamily="18" charset="0"/>
                            </a:rPr>
                            <a:t>H</a:t>
                          </a:r>
                          <a:r>
                            <a:rPr lang="en-US" sz="2400" b="1" baseline="-25000">
                              <a:solidFill>
                                <a:srgbClr val="000000"/>
                              </a:solidFill>
                              <a:effectLst/>
                              <a:latin typeface="+mn-lt"/>
                              <a:ea typeface="仿宋" panose="02010609060101010101" pitchFamily="49" charset="-122"/>
                              <a:cs typeface="Times New Roman" panose="02020603050405020304" pitchFamily="18" charset="0"/>
                            </a:rPr>
                            <a:t>6</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24145661"/>
                      </a:ext>
                    </a:extLst>
                  </a:tr>
                  <a:tr h="1001459">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最简式</a:t>
                          </a:r>
                          <a:endParaRPr lang="zh-CN" sz="2400">
                            <a:effectLst/>
                            <a:latin typeface="+mn-lt"/>
                            <a:ea typeface="仿宋" panose="02010609060101010101" pitchFamily="49" charset="-122"/>
                            <a:cs typeface="Times New Roman" panose="02020603050405020304" pitchFamily="18" charset="0"/>
                          </a:endParaRPr>
                        </a:p>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（实验式）</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表示物质组成的各元素原子的最简整数比</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乙烯的最简式为</a:t>
                          </a: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zh-CN"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C</a:t>
                          </a:r>
                          <a:r>
                            <a:rPr lang="en-US" sz="2400" b="1" baseline="-25000">
                              <a:solidFill>
                                <a:srgbClr val="000000"/>
                              </a:solidFill>
                              <a:effectLst/>
                              <a:latin typeface="+mn-lt"/>
                              <a:ea typeface="仿宋" panose="02010609060101010101" pitchFamily="49" charset="-122"/>
                              <a:cs typeface="Times New Roman" panose="02020603050405020304" pitchFamily="18" charset="0"/>
                            </a:rPr>
                            <a:t>6</a:t>
                          </a:r>
                          <a:r>
                            <a:rPr lang="en-US" sz="2400" b="1">
                              <a:solidFill>
                                <a:srgbClr val="000000"/>
                              </a:solidFill>
                              <a:effectLst/>
                              <a:latin typeface="+mn-lt"/>
                              <a:ea typeface="仿宋" panose="02010609060101010101" pitchFamily="49" charset="-122"/>
                              <a:cs typeface="Times New Roman" panose="02020603050405020304" pitchFamily="18" charset="0"/>
                            </a:rPr>
                            <a:t>H</a:t>
                          </a:r>
                          <a:r>
                            <a:rPr lang="en-US" sz="2400" b="1" baseline="-25000">
                              <a:solidFill>
                                <a:srgbClr val="000000"/>
                              </a:solidFill>
                              <a:effectLst/>
                              <a:latin typeface="+mn-lt"/>
                              <a:ea typeface="仿宋" panose="02010609060101010101" pitchFamily="49" charset="-122"/>
                              <a:cs typeface="Times New Roman" panose="02020603050405020304" pitchFamily="18" charset="0"/>
                            </a:rPr>
                            <a:t>12</a:t>
                          </a:r>
                          <a:r>
                            <a:rPr lang="en-US" sz="2400" b="1">
                              <a:solidFill>
                                <a:srgbClr val="000000"/>
                              </a:solidFill>
                              <a:effectLst/>
                              <a:latin typeface="+mn-lt"/>
                              <a:ea typeface="仿宋" panose="02010609060101010101" pitchFamily="49" charset="-122"/>
                              <a:cs typeface="Times New Roman" panose="02020603050405020304" pitchFamily="18" charset="0"/>
                            </a:rPr>
                            <a:t>O</a:t>
                          </a:r>
                          <a:r>
                            <a:rPr lang="en-US" sz="2400" b="1" baseline="-25000">
                              <a:solidFill>
                                <a:srgbClr val="000000"/>
                              </a:solidFill>
                              <a:effectLst/>
                              <a:latin typeface="+mn-lt"/>
                              <a:ea typeface="仿宋" panose="02010609060101010101" pitchFamily="49" charset="-122"/>
                              <a:cs typeface="Times New Roman" panose="02020603050405020304" pitchFamily="18" charset="0"/>
                            </a:rPr>
                            <a:t>6</a:t>
                          </a:r>
                          <a:r>
                            <a:rPr lang="zh-CN" sz="2400" b="1">
                              <a:solidFill>
                                <a:srgbClr val="000000"/>
                              </a:solidFill>
                              <a:effectLst/>
                              <a:latin typeface="+mn-lt"/>
                              <a:ea typeface="仿宋" panose="02010609060101010101" pitchFamily="49" charset="-122"/>
                              <a:cs typeface="Times New Roman" panose="02020603050405020304" pitchFamily="18" charset="0"/>
                            </a:rPr>
                            <a:t>的最简式为</a:t>
                          </a:r>
                          <a:r>
                            <a:rPr lang="en-US" sz="2400" b="1">
                              <a:solidFill>
                                <a:srgbClr val="000000"/>
                              </a:solidFill>
                              <a:effectLst/>
                              <a:latin typeface="+mn-lt"/>
                              <a:ea typeface="仿宋" panose="02010609060101010101" pitchFamily="49" charset="-122"/>
                              <a:cs typeface="Times New Roman" panose="02020603050405020304" pitchFamily="18" charset="0"/>
                            </a:rPr>
                            <a:t>CH</a:t>
                          </a:r>
                          <a:r>
                            <a:rPr lang="en-US" sz="2400" b="1" baseline="-25000">
                              <a:solidFill>
                                <a:srgbClr val="000000"/>
                              </a:solidFill>
                              <a:effectLst/>
                              <a:latin typeface="+mn-lt"/>
                              <a:ea typeface="仿宋" panose="02010609060101010101" pitchFamily="49" charset="-122"/>
                              <a:cs typeface="Times New Roman" panose="02020603050405020304" pitchFamily="18" charset="0"/>
                            </a:rPr>
                            <a:t>2</a:t>
                          </a:r>
                          <a:r>
                            <a:rPr lang="en-US" sz="2400" b="1">
                              <a:solidFill>
                                <a:srgbClr val="000000"/>
                              </a:solidFill>
                              <a:effectLst/>
                              <a:latin typeface="+mn-lt"/>
                              <a:ea typeface="仿宋" panose="02010609060101010101" pitchFamily="49" charset="-122"/>
                              <a:cs typeface="Times New Roman" panose="02020603050405020304" pitchFamily="18" charset="0"/>
                            </a:rPr>
                            <a:t>O</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1223278"/>
                      </a:ext>
                    </a:extLst>
                  </a:tr>
                  <a:tr h="1582230">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电子式</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用</a:t>
                          </a:r>
                          <a:r>
                            <a:rPr lang="en-US" sz="2400" b="1">
                              <a:solidFill>
                                <a:srgbClr val="000000"/>
                              </a:solidFill>
                              <a:effectLst/>
                              <a:latin typeface="+mn-ea"/>
                              <a:ea typeface="+mn-ea"/>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ea"/>
                              <a:ea typeface="+mn-ea"/>
                              <a:cs typeface="Times New Roman" panose="02020603050405020304" pitchFamily="18" charset="0"/>
                            </a:rPr>
                            <a:t>”</a:t>
                          </a:r>
                          <a:r>
                            <a:rPr lang="zh-CN" sz="2400" b="1">
                              <a:solidFill>
                                <a:srgbClr val="000000"/>
                              </a:solidFill>
                              <a:effectLst/>
                              <a:latin typeface="+mn-lt"/>
                              <a:ea typeface="仿宋" panose="02010609060101010101" pitchFamily="49" charset="-122"/>
                              <a:cs typeface="Times New Roman" panose="02020603050405020304" pitchFamily="18" charset="0"/>
                            </a:rPr>
                            <a:t>或</a:t>
                          </a:r>
                          <a:r>
                            <a:rPr lang="en-US" sz="2400" b="1">
                              <a:solidFill>
                                <a:srgbClr val="000000"/>
                              </a:solidFill>
                              <a:effectLst/>
                              <a:latin typeface="+mn-ea"/>
                              <a:ea typeface="+mn-ea"/>
                              <a:cs typeface="Times New Roman" panose="02020603050405020304" pitchFamily="18" charset="0"/>
                            </a:rPr>
                            <a:t>“</a:t>
                          </a:r>
                          <a:r>
                            <a:rPr lang="en-US" sz="2400" b="1">
                              <a:solidFill>
                                <a:srgbClr val="000000"/>
                              </a:solidFill>
                              <a:effectLst/>
                              <a:latin typeface="+mn-lt"/>
                              <a:ea typeface="仿宋" panose="02010609060101010101" pitchFamily="49" charset="-122"/>
                              <a:cs typeface="Times New Roman" panose="02020603050405020304" pitchFamily="18" charset="0"/>
                            </a:rPr>
                            <a:t>×</a:t>
                          </a:r>
                          <a:r>
                            <a:rPr lang="en-US" sz="2400" b="1">
                              <a:solidFill>
                                <a:srgbClr val="000000"/>
                              </a:solidFill>
                              <a:effectLst/>
                              <a:latin typeface="+mn-ea"/>
                              <a:ea typeface="+mn-ea"/>
                              <a:cs typeface="Times New Roman" panose="02020603050405020304" pitchFamily="18" charset="0"/>
                            </a:rPr>
                            <a:t>”</a:t>
                          </a:r>
                          <a:r>
                            <a:rPr lang="zh-CN" sz="2400" b="1">
                              <a:solidFill>
                                <a:srgbClr val="000000"/>
                              </a:solidFill>
                              <a:effectLst/>
                              <a:latin typeface="+mn-lt"/>
                              <a:ea typeface="仿宋" panose="02010609060101010101" pitchFamily="49" charset="-122"/>
                              <a:cs typeface="Times New Roman" panose="02020603050405020304" pitchFamily="18" charset="0"/>
                            </a:rPr>
                            <a:t>表示原子最外层电子</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endParaRPr lang="en-US" altLang="zh-CN" sz="2400" smtClean="0">
                            <a:effectLst/>
                            <a:latin typeface="+mn-lt"/>
                            <a:ea typeface="仿宋" panose="02010609060101010101" pitchFamily="49" charset="-122"/>
                            <a:cs typeface="Times New Roman" panose="02020603050405020304" pitchFamily="18" charset="0"/>
                          </a:endParaRPr>
                        </a:p>
                        <a:p>
                          <a:pPr algn="ctr" hangingPunct="0">
                            <a:lnSpc>
                              <a:spcPct val="130000"/>
                            </a:lnSpc>
                            <a:spcAft>
                              <a:spcPts val="800"/>
                            </a:spcAft>
                            <a:tabLst>
                              <a:tab pos="5671185" algn="l"/>
                            </a:tabLst>
                          </a:pPr>
                          <a:endParaRPr lang="en-US" altLang="zh-CN" sz="2400" smtClean="0">
                            <a:effectLst/>
                            <a:latin typeface="+mn-lt"/>
                            <a:ea typeface="仿宋" panose="02010609060101010101" pitchFamily="49" charset="-122"/>
                            <a:cs typeface="Times New Roman" panose="02020603050405020304" pitchFamily="18" charset="0"/>
                          </a:endParaRPr>
                        </a:p>
                        <a:p>
                          <a:pPr algn="ctr" hangingPunct="0">
                            <a:lnSpc>
                              <a:spcPct val="130000"/>
                            </a:lnSpc>
                            <a:spcAft>
                              <a:spcPts val="800"/>
                            </a:spcAft>
                            <a:tabLst>
                              <a:tab pos="5671185" algn="l"/>
                            </a:tabLst>
                          </a:pP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03164259"/>
                      </a:ext>
                    </a:extLst>
                  </a:tr>
                  <a:tr h="1475804">
                    <a:tc>
                      <a:txBody>
                        <a:bodyPr/>
                        <a:lstStyle/>
                        <a:p>
                          <a:pPr algn="ctr" hangingPunct="0">
                            <a:lnSpc>
                              <a:spcPct val="13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结构式</a:t>
                          </a: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28896" t="-241152" r="-65944" b="-10700"/>
                          </a:stretch>
                        </a:blipFill>
                      </a:tcPr>
                    </a:tc>
                    <a:tc>
                      <a:txBody>
                        <a:bodyPr/>
                        <a:lstStyle/>
                        <a:p>
                          <a:pPr algn="ctr" hangingPunct="0">
                            <a:lnSpc>
                              <a:spcPct val="130000"/>
                            </a:lnSpc>
                            <a:spcAft>
                              <a:spcPts val="800"/>
                            </a:spcAft>
                            <a:tabLst>
                              <a:tab pos="5671185" algn="l"/>
                            </a:tabLst>
                          </a:pPr>
                          <a:endParaRPr lang="zh-CN" sz="2400">
                            <a:effectLst/>
                            <a:latin typeface="+mn-lt"/>
                            <a:ea typeface="仿宋" panose="02010609060101010101" pitchFamily="49" charset="-122"/>
                            <a:cs typeface="Times New Roman" panose="02020603050405020304" pitchFamily="18" charset="0"/>
                          </a:endParaRPr>
                        </a:p>
                      </a:txBody>
                      <a:tcPr marL="55464" marR="5546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39870478"/>
                      </a:ext>
                    </a:extLst>
                  </a:tr>
                </a:tbl>
              </a:graphicData>
            </a:graphic>
          </p:graphicFrame>
        </mc:Fallback>
      </mc:AlternateContent>
      <p:pic>
        <p:nvPicPr>
          <p:cNvPr id="4" name="图片 3"/>
          <p:cNvPicPr>
            <a:picLocks noChangeAspect="1"/>
          </p:cNvPicPr>
          <p:nvPr/>
        </p:nvPicPr>
        <p:blipFill>
          <a:blip r:embed="rId3"/>
          <a:stretch>
            <a:fillRect/>
          </a:stretch>
        </p:blipFill>
        <p:spPr>
          <a:xfrm>
            <a:off x="9191550" y="3573016"/>
            <a:ext cx="1275104" cy="1055889"/>
          </a:xfrm>
          <a:prstGeom prst="rect">
            <a:avLst/>
          </a:prstGeom>
        </p:spPr>
      </p:pic>
      <p:pic>
        <p:nvPicPr>
          <p:cNvPr id="5" name="图片 4"/>
          <p:cNvPicPr>
            <a:picLocks noChangeAspect="1"/>
          </p:cNvPicPr>
          <p:nvPr/>
        </p:nvPicPr>
        <p:blipFill>
          <a:blip r:embed="rId4"/>
          <a:stretch>
            <a:fillRect/>
          </a:stretch>
        </p:blipFill>
        <p:spPr>
          <a:xfrm>
            <a:off x="9047534" y="5301208"/>
            <a:ext cx="1800200" cy="891474"/>
          </a:xfrm>
          <a:prstGeom prst="rect">
            <a:avLst/>
          </a:prstGeom>
        </p:spPr>
      </p:pic>
    </p:spTree>
    <p:extLst>
      <p:ext uri="{BB962C8B-B14F-4D97-AF65-F5344CB8AC3E}">
        <p14:creationId xmlns:p14="http://schemas.microsoft.com/office/powerpoint/2010/main" val="1089146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1249418014"/>
                  </p:ext>
                </p:extLst>
              </p:nvPr>
            </p:nvGraphicFramePr>
            <p:xfrm>
              <a:off x="334566" y="836712"/>
              <a:ext cx="11449273" cy="4612442"/>
            </p:xfrm>
            <a:graphic>
              <a:graphicData uri="http://schemas.openxmlformats.org/drawingml/2006/table">
                <a:tbl>
                  <a:tblPr firstRow="1" firstCol="1" bandRow="1"/>
                  <a:tblGrid>
                    <a:gridCol w="1656184">
                      <a:extLst>
                        <a:ext uri="{9D8B030D-6E8A-4147-A177-3AD203B41FA5}">
                          <a16:colId xmlns:a16="http://schemas.microsoft.com/office/drawing/2014/main" val="1499263321"/>
                        </a:ext>
                      </a:extLst>
                    </a:gridCol>
                    <a:gridCol w="7344816">
                      <a:extLst>
                        <a:ext uri="{9D8B030D-6E8A-4147-A177-3AD203B41FA5}">
                          <a16:colId xmlns:a16="http://schemas.microsoft.com/office/drawing/2014/main" val="3882500688"/>
                        </a:ext>
                      </a:extLst>
                    </a:gridCol>
                    <a:gridCol w="2448273">
                      <a:extLst>
                        <a:ext uri="{9D8B030D-6E8A-4147-A177-3AD203B41FA5}">
                          <a16:colId xmlns:a16="http://schemas.microsoft.com/office/drawing/2014/main" val="1861194391"/>
                        </a:ext>
                      </a:extLst>
                    </a:gridCol>
                  </a:tblGrid>
                  <a:tr h="46216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表示方法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7770" marR="577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书写方法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7770" marR="577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示例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7770" marR="577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167273477"/>
                      </a:ext>
                    </a:extLst>
                  </a:tr>
                  <a:tr h="4063802">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结构</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简式</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57770" marR="577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表示原子间形成单键的</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可以省略，将与碳原子相连的其他原子或基因写在其旁边，在右下角注明其个数</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effectLst/>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和</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中的</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effectLst/>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和</a:t>
                          </a:r>
                          <a:r>
                            <a:rPr lang="en-US" sz="2400" b="1">
                              <a:solidFill>
                                <a:srgbClr val="000000"/>
                              </a:solidFill>
                              <a:effectLst/>
                              <a:latin typeface="+mn-ea"/>
                              <a:ea typeface="+mn-ea"/>
                              <a:cs typeface="Times New Roman" panose="02020603050405020304" pitchFamily="18" charset="0"/>
                            </a:rPr>
                            <a:t>“≡”</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不能省略</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p>
                          <a:pPr algn="just" hangingPunct="0">
                            <a:lnSpc>
                              <a:spcPct val="150000"/>
                            </a:lnSpc>
                            <a:spcAft>
                              <a:spcPts val="80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醛基</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羧基</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可简写为</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CHO</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COOH</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7770" marR="577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effectLst/>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p>
                          <a:pPr algn="just" hangingPunct="0">
                            <a:lnSpc>
                              <a:spcPct val="15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COOH</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57770" marR="577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9043491"/>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1249418014"/>
                  </p:ext>
                </p:extLst>
              </p:nvPr>
            </p:nvGraphicFramePr>
            <p:xfrm>
              <a:off x="334566" y="836712"/>
              <a:ext cx="11449273" cy="4612442"/>
            </p:xfrm>
            <a:graphic>
              <a:graphicData uri="http://schemas.openxmlformats.org/drawingml/2006/table">
                <a:tbl>
                  <a:tblPr firstRow="1" firstCol="1" bandRow="1"/>
                  <a:tblGrid>
                    <a:gridCol w="1656184">
                      <a:extLst>
                        <a:ext uri="{9D8B030D-6E8A-4147-A177-3AD203B41FA5}">
                          <a16:colId xmlns:a16="http://schemas.microsoft.com/office/drawing/2014/main" val="1499263321"/>
                        </a:ext>
                      </a:extLst>
                    </a:gridCol>
                    <a:gridCol w="7344816">
                      <a:extLst>
                        <a:ext uri="{9D8B030D-6E8A-4147-A177-3AD203B41FA5}">
                          <a16:colId xmlns:a16="http://schemas.microsoft.com/office/drawing/2014/main" val="3882500688"/>
                        </a:ext>
                      </a:extLst>
                    </a:gridCol>
                    <a:gridCol w="2448273">
                      <a:extLst>
                        <a:ext uri="{9D8B030D-6E8A-4147-A177-3AD203B41FA5}">
                          <a16:colId xmlns:a16="http://schemas.microsoft.com/office/drawing/2014/main" val="1861194391"/>
                        </a:ext>
                      </a:extLst>
                    </a:gridCol>
                  </a:tblGrid>
                  <a:tr h="54864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表示方法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7770" marR="577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书写方法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7770" marR="577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示例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7770" marR="577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167273477"/>
                      </a:ext>
                    </a:extLst>
                  </a:tr>
                  <a:tr h="4063802">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结构</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简式</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57770" marR="577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7770" marR="577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22637" t="-13643" r="-33499" b="-300"/>
                          </a:stretch>
                        </a:blipFill>
                      </a:tcPr>
                    </a:tc>
                    <a:tc>
                      <a:txBody>
                        <a:bodyPr/>
                        <a:lstStyle/>
                        <a:p>
                          <a:endParaRPr lang="zh-CN"/>
                        </a:p>
                      </a:txBody>
                      <a:tcPr marL="57770" marR="5777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367910" t="-13643" r="-498" b="-300"/>
                          </a:stretch>
                        </a:blipFill>
                      </a:tcPr>
                    </a:tc>
                    <a:extLst>
                      <a:ext uri="{0D108BD9-81ED-4DB2-BD59-A6C34878D82A}">
                        <a16:rowId xmlns:a16="http://schemas.microsoft.com/office/drawing/2014/main" val="309043491"/>
                      </a:ext>
                    </a:extLst>
                  </a:tr>
                </a:tbl>
              </a:graphicData>
            </a:graphic>
          </p:graphicFrame>
        </mc:Fallback>
      </mc:AlternateContent>
      <p:pic>
        <p:nvPicPr>
          <p:cNvPr id="4" name="图片 3"/>
          <p:cNvPicPr>
            <a:picLocks noChangeAspect="1"/>
          </p:cNvPicPr>
          <p:nvPr/>
        </p:nvPicPr>
        <p:blipFill>
          <a:blip r:embed="rId3"/>
          <a:stretch>
            <a:fillRect/>
          </a:stretch>
        </p:blipFill>
        <p:spPr>
          <a:xfrm>
            <a:off x="3430910" y="3856997"/>
            <a:ext cx="1046826" cy="898970"/>
          </a:xfrm>
          <a:prstGeom prst="rect">
            <a:avLst/>
          </a:prstGeom>
        </p:spPr>
      </p:pic>
      <p:pic>
        <p:nvPicPr>
          <p:cNvPr id="5" name="图片 4"/>
          <p:cNvPicPr>
            <a:picLocks noChangeAspect="1"/>
          </p:cNvPicPr>
          <p:nvPr/>
        </p:nvPicPr>
        <p:blipFill>
          <a:blip r:embed="rId4">
            <a:clrChange>
              <a:clrFrom>
                <a:srgbClr val="FFFFFF"/>
              </a:clrFrom>
              <a:clrTo>
                <a:srgbClr val="FFFFFF">
                  <a:alpha val="0"/>
                </a:srgbClr>
              </a:clrTo>
            </a:clrChange>
          </a:blip>
          <a:stretch>
            <a:fillRect/>
          </a:stretch>
        </p:blipFill>
        <p:spPr>
          <a:xfrm>
            <a:off x="6167214" y="3818555"/>
            <a:ext cx="1769551" cy="975855"/>
          </a:xfrm>
          <a:prstGeom prst="rect">
            <a:avLst/>
          </a:prstGeom>
        </p:spPr>
      </p:pic>
    </p:spTree>
    <p:extLst>
      <p:ext uri="{BB962C8B-B14F-4D97-AF65-F5344CB8AC3E}">
        <p14:creationId xmlns:p14="http://schemas.microsoft.com/office/powerpoint/2010/main" val="2618190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380161050"/>
              </p:ext>
            </p:extLst>
          </p:nvPr>
        </p:nvGraphicFramePr>
        <p:xfrm>
          <a:off x="406574" y="764704"/>
          <a:ext cx="11449271" cy="5591368"/>
        </p:xfrm>
        <a:graphic>
          <a:graphicData uri="http://schemas.openxmlformats.org/drawingml/2006/table">
            <a:tbl>
              <a:tblPr firstRow="1" firstCol="1" bandRow="1"/>
              <a:tblGrid>
                <a:gridCol w="1440160">
                  <a:extLst>
                    <a:ext uri="{9D8B030D-6E8A-4147-A177-3AD203B41FA5}">
                      <a16:colId xmlns:a16="http://schemas.microsoft.com/office/drawing/2014/main" val="76465077"/>
                    </a:ext>
                  </a:extLst>
                </a:gridCol>
                <a:gridCol w="6984776">
                  <a:extLst>
                    <a:ext uri="{9D8B030D-6E8A-4147-A177-3AD203B41FA5}">
                      <a16:colId xmlns:a16="http://schemas.microsoft.com/office/drawing/2014/main" val="2460427032"/>
                    </a:ext>
                  </a:extLst>
                </a:gridCol>
                <a:gridCol w="3024335">
                  <a:extLst>
                    <a:ext uri="{9D8B030D-6E8A-4147-A177-3AD203B41FA5}">
                      <a16:colId xmlns:a16="http://schemas.microsoft.com/office/drawing/2014/main" val="3354632634"/>
                    </a:ext>
                  </a:extLst>
                </a:gridCol>
              </a:tblGrid>
              <a:tr h="39167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表示方法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8959" marR="489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书写方法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8959" marR="489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示例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48959" marR="489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656767155"/>
                  </a:ext>
                </a:extLst>
              </a:tr>
              <a:tr h="2422551">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键线式</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48959" marR="489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无须标出碳原子和氢原子，只要求表示出碳碳键以及与碳原子相连的除氢以外的其他原子或基团</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p>
                      <a:pPr algn="l" hangingPunct="0">
                        <a:lnSpc>
                          <a:spcPct val="150000"/>
                        </a:lnSpc>
                        <a:spcAft>
                          <a:spcPts val="800"/>
                        </a:spcAft>
                        <a:tabLst>
                          <a:tab pos="567118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键线式中的每个拐点和端点均表示一个碳原子</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48959" marR="489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48959" marR="489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60953326"/>
                  </a:ext>
                </a:extLst>
              </a:tr>
              <a:tr h="1421297">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球棍</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模型</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48959" marR="489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小球表示原子，短棍表示化学键</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48959" marR="489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48959" marR="489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2371508"/>
                  </a:ext>
                </a:extLst>
              </a:tr>
              <a:tr h="855871">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空间填</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充模型</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48959" marR="489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用不同体积的小球表示不同大小的原子与相对位置</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48959" marR="489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48959" marR="4895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99035280"/>
                  </a:ext>
                </a:extLst>
              </a:tr>
            </a:tbl>
          </a:graphicData>
        </a:graphic>
      </p:graphicFrame>
      <p:pic>
        <p:nvPicPr>
          <p:cNvPr id="4" name="图片 3"/>
          <p:cNvPicPr>
            <a:picLocks noChangeAspect="1"/>
          </p:cNvPicPr>
          <p:nvPr/>
        </p:nvPicPr>
        <p:blipFill>
          <a:blip r:embed="rId2"/>
          <a:stretch>
            <a:fillRect/>
          </a:stretch>
        </p:blipFill>
        <p:spPr>
          <a:xfrm>
            <a:off x="9479582" y="2276872"/>
            <a:ext cx="1933575" cy="952500"/>
          </a:xfrm>
          <a:prstGeom prst="rect">
            <a:avLst/>
          </a:prstGeom>
        </p:spPr>
      </p:pic>
      <p:pic>
        <p:nvPicPr>
          <p:cNvPr id="5" name="图片 4"/>
          <p:cNvPicPr>
            <a:picLocks noChangeAspect="1"/>
          </p:cNvPicPr>
          <p:nvPr/>
        </p:nvPicPr>
        <p:blipFill>
          <a:blip r:embed="rId3"/>
          <a:stretch>
            <a:fillRect/>
          </a:stretch>
        </p:blipFill>
        <p:spPr>
          <a:xfrm>
            <a:off x="9263558" y="3789040"/>
            <a:ext cx="1879023" cy="1212273"/>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9479582" y="5229200"/>
            <a:ext cx="1552912" cy="1001878"/>
          </a:xfrm>
          <a:prstGeom prst="rect">
            <a:avLst/>
          </a:prstGeom>
        </p:spPr>
      </p:pic>
    </p:spTree>
    <p:extLst>
      <p:ext uri="{BB962C8B-B14F-4D97-AF65-F5344CB8AC3E}">
        <p14:creationId xmlns:p14="http://schemas.microsoft.com/office/powerpoint/2010/main" val="61000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2.eps&amp;5&amp;1-1$"/>
          <p:cNvPicPr/>
          <p:nvPr/>
        </p:nvPicPr>
        <p:blipFill>
          <a:blip r:embed="rId2" cstate="print">
            <a:extLst>
              <a:ext uri="{28A0092B-C50C-407E-A947-70E740481C1C}">
                <a14:useLocalDpi xmlns:a14="http://schemas.microsoft.com/office/drawing/2010/main" val="0"/>
              </a:ext>
            </a:extLst>
          </a:blip>
          <a:stretch>
            <a:fillRect/>
          </a:stretch>
        </p:blipFill>
        <p:spPr>
          <a:xfrm>
            <a:off x="389421" y="908720"/>
            <a:ext cx="1440180" cy="382270"/>
          </a:xfrm>
          <a:prstGeom prst="rect">
            <a:avLst/>
          </a:prstGeom>
        </p:spPr>
      </p:pic>
      <p:sp>
        <p:nvSpPr>
          <p:cNvPr id="2" name="内容占位符 1"/>
          <p:cNvSpPr>
            <a:spLocks noGrp="1"/>
          </p:cNvSpPr>
          <p:nvPr>
            <p:ph idx="1"/>
          </p:nvPr>
        </p:nvSpPr>
        <p:spPr>
          <a:xfrm>
            <a:off x="360854" y="764704"/>
            <a:ext cx="11485848" cy="123283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同分异构体</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同分异构现象的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en-US"/>
          </a:p>
        </p:txBody>
      </p:sp>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extLst>
                  <p:ext uri="{D42A27DB-BD31-4B8C-83A1-F6EECF244321}">
                    <p14:modId xmlns:p14="http://schemas.microsoft.com/office/powerpoint/2010/main" val="2888697756"/>
                  </p:ext>
                </p:extLst>
              </p:nvPr>
            </p:nvGraphicFramePr>
            <p:xfrm>
              <a:off x="416170" y="2141559"/>
              <a:ext cx="11430532" cy="4335381"/>
            </p:xfrm>
            <a:graphic>
              <a:graphicData uri="http://schemas.openxmlformats.org/drawingml/2006/table">
                <a:tbl>
                  <a:tblPr firstRow="1" firstCol="1" bandRow="1"/>
                  <a:tblGrid>
                    <a:gridCol w="779250">
                      <a:extLst>
                        <a:ext uri="{9D8B030D-6E8A-4147-A177-3AD203B41FA5}">
                          <a16:colId xmlns:a16="http://schemas.microsoft.com/office/drawing/2014/main" val="3234614245"/>
                        </a:ext>
                      </a:extLst>
                    </a:gridCol>
                    <a:gridCol w="1831816">
                      <a:extLst>
                        <a:ext uri="{9D8B030D-6E8A-4147-A177-3AD203B41FA5}">
                          <a16:colId xmlns:a16="http://schemas.microsoft.com/office/drawing/2014/main" val="1276136461"/>
                        </a:ext>
                      </a:extLst>
                    </a:gridCol>
                    <a:gridCol w="3150723">
                      <a:extLst>
                        <a:ext uri="{9D8B030D-6E8A-4147-A177-3AD203B41FA5}">
                          <a16:colId xmlns:a16="http://schemas.microsoft.com/office/drawing/2014/main" val="1816643278"/>
                        </a:ext>
                      </a:extLst>
                    </a:gridCol>
                    <a:gridCol w="5668743">
                      <a:extLst>
                        <a:ext uri="{9D8B030D-6E8A-4147-A177-3AD203B41FA5}">
                          <a16:colId xmlns:a16="http://schemas.microsoft.com/office/drawing/2014/main" val="1400578105"/>
                        </a:ext>
                      </a:extLst>
                    </a:gridCol>
                  </a:tblGrid>
                  <a:tr h="513365">
                    <a:tc gridSpan="2">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异构方式</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形成原因</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示例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93035363"/>
                      </a:ext>
                    </a:extLst>
                  </a:tr>
                  <a:tr h="1730229">
                    <a:tc rowSpan="3">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构造</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异构</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碳链异构</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碳链骨架不同</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和</a:t>
                          </a:r>
                        </a:p>
                        <a:p>
                          <a:pPr algn="ctr" hangingPunct="0">
                            <a:lnSpc>
                              <a:spcPct val="150000"/>
                            </a:lnSpc>
                            <a:spcAft>
                              <a:spcPts val="800"/>
                            </a:spcAft>
                            <a:tabLst>
                              <a:tab pos="5671185" algn="l"/>
                            </a:tabLst>
                          </a:pPr>
                          <a:endPar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92396401"/>
                      </a:ext>
                    </a:extLst>
                  </a:tr>
                  <a:tr h="1243721">
                    <a:tc v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位置异构</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官能团在碳链中的位置不同</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effectLst/>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effectLst/>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77986669"/>
                      </a:ext>
                    </a:extLst>
                  </a:tr>
                  <a:tr h="608439">
                    <a:tc v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官能团异构</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官能团不同</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OH</a:t>
                          </a:r>
                          <a:r>
                            <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和</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a:t>
                          </a: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33755533"/>
                      </a:ext>
                    </a:extLst>
                  </a:tr>
                </a:tbl>
              </a:graphicData>
            </a:graphic>
          </p:graphicFrame>
        </mc:Choice>
        <mc:Fallback xmlns="">
          <p:graphicFrame>
            <p:nvGraphicFramePr>
              <p:cNvPr id="5" name="表格 4"/>
              <p:cNvGraphicFramePr>
                <a:graphicFrameLocks noGrp="1"/>
              </p:cNvGraphicFramePr>
              <p:nvPr>
                <p:extLst>
                  <p:ext uri="{D42A27DB-BD31-4B8C-83A1-F6EECF244321}">
                    <p14:modId xmlns:p14="http://schemas.microsoft.com/office/powerpoint/2010/main" val="2888697756"/>
                  </p:ext>
                </p:extLst>
              </p:nvPr>
            </p:nvGraphicFramePr>
            <p:xfrm>
              <a:off x="416170" y="2141559"/>
              <a:ext cx="11430532" cy="4159009"/>
            </p:xfrm>
            <a:graphic>
              <a:graphicData uri="http://schemas.openxmlformats.org/drawingml/2006/table">
                <a:tbl>
                  <a:tblPr firstRow="1" firstCol="1" bandRow="1"/>
                  <a:tblGrid>
                    <a:gridCol w="779250">
                      <a:extLst>
                        <a:ext uri="{9D8B030D-6E8A-4147-A177-3AD203B41FA5}">
                          <a16:colId xmlns:a16="http://schemas.microsoft.com/office/drawing/2014/main" val="3234614245"/>
                        </a:ext>
                      </a:extLst>
                    </a:gridCol>
                    <a:gridCol w="1831816">
                      <a:extLst>
                        <a:ext uri="{9D8B030D-6E8A-4147-A177-3AD203B41FA5}">
                          <a16:colId xmlns:a16="http://schemas.microsoft.com/office/drawing/2014/main" val="1276136461"/>
                        </a:ext>
                      </a:extLst>
                    </a:gridCol>
                    <a:gridCol w="3150723">
                      <a:extLst>
                        <a:ext uri="{9D8B030D-6E8A-4147-A177-3AD203B41FA5}">
                          <a16:colId xmlns:a16="http://schemas.microsoft.com/office/drawing/2014/main" val="1816643278"/>
                        </a:ext>
                      </a:extLst>
                    </a:gridCol>
                    <a:gridCol w="5668743">
                      <a:extLst>
                        <a:ext uri="{9D8B030D-6E8A-4147-A177-3AD203B41FA5}">
                          <a16:colId xmlns:a16="http://schemas.microsoft.com/office/drawing/2014/main" val="1400578105"/>
                        </a:ext>
                      </a:extLst>
                    </a:gridCol>
                  </a:tblGrid>
                  <a:tr h="513365">
                    <a:tc gridSpan="2">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异构方式</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形成原因</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示例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93035363"/>
                      </a:ext>
                    </a:extLst>
                  </a:tr>
                  <a:tr h="1763395">
                    <a:tc rowSpan="3">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构造</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异构</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碳链异构</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碳链骨架不同</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和</a:t>
                          </a:r>
                        </a:p>
                        <a:p>
                          <a:pPr algn="ctr" hangingPunct="0">
                            <a:lnSpc>
                              <a:spcPct val="150000"/>
                            </a:lnSpc>
                            <a:spcAft>
                              <a:spcPts val="800"/>
                            </a:spcAft>
                            <a:tabLst>
                              <a:tab pos="5671185" algn="l"/>
                            </a:tabLst>
                          </a:pPr>
                          <a:endPar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92396401"/>
                      </a:ext>
                    </a:extLst>
                  </a:tr>
                  <a:tr h="1273810">
                    <a:tc v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位置异构</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官能团在碳链中的位置不同</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stretch>
                            <a:fillRect l="-101828" t="-179426" r="-215" b="-57416"/>
                          </a:stretch>
                        </a:blipFill>
                      </a:tcPr>
                    </a:tc>
                    <a:extLst>
                      <a:ext uri="{0D108BD9-81ED-4DB2-BD59-A6C34878D82A}">
                        <a16:rowId xmlns:a16="http://schemas.microsoft.com/office/drawing/2014/main" val="677986669"/>
                      </a:ext>
                    </a:extLst>
                  </a:tr>
                  <a:tr h="608439">
                    <a:tc v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官能团异构</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官能团不同</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OH</a:t>
                          </a:r>
                          <a:r>
                            <a:rPr lang="en-US" sz="2400" b="1" smtClean="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和</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a:t>
                          </a: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a:t>
                          </a:r>
                          <a:r>
                            <a:rPr lang="en-US" sz="2400" b="1" baseline="-250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a:t>
                          </a:r>
                          <a:endParaRPr lang="zh-CN" sz="2400">
                            <a:effectLst/>
                            <a:latin typeface="Calibri" panose="020F0502020204030204" pitchFamily="34" charset="0"/>
                            <a:ea typeface="宋体" panose="02010600030101010101" pitchFamily="2" charset="-122"/>
                            <a:cs typeface="Times New Roman" panose="02020603050405020304" pitchFamily="18" charset="0"/>
                          </a:endParaRPr>
                        </a:p>
                      </a:txBody>
                      <a:tcPr marL="29522" marR="295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33755533"/>
                      </a:ext>
                    </a:extLst>
                  </a:tr>
                </a:tbl>
              </a:graphicData>
            </a:graphic>
          </p:graphicFrame>
        </mc:Fallback>
      </mc:AlternateContent>
      <p:pic>
        <p:nvPicPr>
          <p:cNvPr id="6" name="图片 5"/>
          <p:cNvPicPr>
            <a:picLocks noChangeAspect="1"/>
          </p:cNvPicPr>
          <p:nvPr/>
        </p:nvPicPr>
        <p:blipFill>
          <a:blip r:embed="rId4"/>
          <a:stretch>
            <a:fillRect/>
          </a:stretch>
        </p:blipFill>
        <p:spPr>
          <a:xfrm>
            <a:off x="7679382" y="3399085"/>
            <a:ext cx="2160240" cy="909575"/>
          </a:xfrm>
          <a:prstGeom prst="rect">
            <a:avLst/>
          </a:prstGeom>
        </p:spPr>
      </p:pic>
    </p:spTree>
    <p:extLst>
      <p:ext uri="{BB962C8B-B14F-4D97-AF65-F5344CB8AC3E}">
        <p14:creationId xmlns:p14="http://schemas.microsoft.com/office/powerpoint/2010/main" val="2490691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963168685"/>
              </p:ext>
            </p:extLst>
          </p:nvPr>
        </p:nvGraphicFramePr>
        <p:xfrm>
          <a:off x="334566" y="764704"/>
          <a:ext cx="11521279" cy="5744909"/>
        </p:xfrm>
        <a:graphic>
          <a:graphicData uri="http://schemas.openxmlformats.org/drawingml/2006/table">
            <a:tbl>
              <a:tblPr firstRow="1" firstCol="1" bandRow="1"/>
              <a:tblGrid>
                <a:gridCol w="1152128">
                  <a:extLst>
                    <a:ext uri="{9D8B030D-6E8A-4147-A177-3AD203B41FA5}">
                      <a16:colId xmlns:a16="http://schemas.microsoft.com/office/drawing/2014/main" val="2086242129"/>
                    </a:ext>
                  </a:extLst>
                </a:gridCol>
                <a:gridCol w="1296144">
                  <a:extLst>
                    <a:ext uri="{9D8B030D-6E8A-4147-A177-3AD203B41FA5}">
                      <a16:colId xmlns:a16="http://schemas.microsoft.com/office/drawing/2014/main" val="1151262833"/>
                    </a:ext>
                  </a:extLst>
                </a:gridCol>
                <a:gridCol w="5184576">
                  <a:extLst>
                    <a:ext uri="{9D8B030D-6E8A-4147-A177-3AD203B41FA5}">
                      <a16:colId xmlns:a16="http://schemas.microsoft.com/office/drawing/2014/main" val="4029042196"/>
                    </a:ext>
                  </a:extLst>
                </a:gridCol>
                <a:gridCol w="3888431">
                  <a:extLst>
                    <a:ext uri="{9D8B030D-6E8A-4147-A177-3AD203B41FA5}">
                      <a16:colId xmlns:a16="http://schemas.microsoft.com/office/drawing/2014/main" val="2737230280"/>
                    </a:ext>
                  </a:extLst>
                </a:gridCol>
              </a:tblGrid>
              <a:tr h="0">
                <a:tc gridSpan="2">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异构方式</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形成原因</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示例</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717585048"/>
                  </a:ext>
                </a:extLst>
              </a:tr>
              <a:tr h="2331680">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立体</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异构</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顺反</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异构</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双键碳原子所连的原子或基团在空间的排列顺序不同</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endParaRPr lang="en-US" altLang="zh-CN" sz="1100" smtClean="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53928500"/>
                  </a:ext>
                </a:extLst>
              </a:tr>
              <a:tr h="0">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立体</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异构</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对映</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异构</a:t>
                      </a:r>
                      <a:endParaRPr lang="zh-CN" sz="1100">
                        <a:effectLst/>
                        <a:latin typeface="仿宋" panose="02010609060101010101" pitchFamily="49" charset="-122"/>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存在手性碳原子，互为镜像，彼此不能重合</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endParaRPr lang="en-US" sz="2400" b="1" smtClean="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endParaRPr lang="en-US" sz="2400" b="1" smtClean="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endParaRPr lang="en-US" sz="2400" b="1" smtClean="0">
                        <a:effectLst/>
                        <a:latin typeface="Calibri" panose="020F0502020204030204" pitchFamily="34" charset="0"/>
                        <a:ea typeface="宋体" panose="02010600030101010101" pitchFamily="2" charset="-122"/>
                        <a:cs typeface="Times New Roman" panose="02020603050405020304" pitchFamily="18" charset="0"/>
                      </a:endParaRPr>
                    </a:p>
                    <a:p>
                      <a:pPr algn="ctr" hangingPunct="0">
                        <a:lnSpc>
                          <a:spcPct val="150000"/>
                        </a:lnSpc>
                        <a:spcAft>
                          <a:spcPts val="800"/>
                        </a:spcAft>
                        <a:tabLst>
                          <a:tab pos="5671185" algn="l"/>
                        </a:tabLst>
                      </a:pPr>
                      <a:r>
                        <a:rPr lang="en-US" sz="2400" b="1" smtClean="0">
                          <a:effectLst/>
                          <a:latin typeface="Calibri" panose="020F0502020204030204" pitchFamily="34" charset="0"/>
                          <a:ea typeface="宋体" panose="02010600030101010101" pitchFamily="2" charset="-122"/>
                          <a:cs typeface="Times New Roman" panose="02020603050405020304" pitchFamily="18" charset="0"/>
                        </a:rPr>
                        <a:t> </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0195754"/>
                  </a:ext>
                </a:extLst>
              </a:tr>
            </a:tbl>
          </a:graphicData>
        </a:graphic>
      </p:graphicFrame>
      <p:pic>
        <p:nvPicPr>
          <p:cNvPr id="4" name="图片 3"/>
          <p:cNvPicPr>
            <a:picLocks noChangeAspect="1"/>
          </p:cNvPicPr>
          <p:nvPr/>
        </p:nvPicPr>
        <p:blipFill>
          <a:blip r:embed="rId2"/>
          <a:stretch>
            <a:fillRect/>
          </a:stretch>
        </p:blipFill>
        <p:spPr>
          <a:xfrm>
            <a:off x="8615486" y="1418551"/>
            <a:ext cx="2184861" cy="2507457"/>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8831510" y="4005064"/>
            <a:ext cx="2212893" cy="2553338"/>
          </a:xfrm>
          <a:prstGeom prst="rect">
            <a:avLst/>
          </a:prstGeom>
        </p:spPr>
      </p:pic>
    </p:spTree>
    <p:extLst>
      <p:ext uri="{BB962C8B-B14F-4D97-AF65-F5344CB8AC3E}">
        <p14:creationId xmlns:p14="http://schemas.microsoft.com/office/powerpoint/2010/main" val="40159795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684</TotalTime>
  <Words>1524</Words>
  <Application>Microsoft Office PowerPoint</Application>
  <PresentationFormat>自定义</PresentationFormat>
  <Paragraphs>192</Paragraphs>
  <Slides>24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24</vt:i4>
      </vt:variant>
    </vt:vector>
  </HeadingPairs>
  <TitlesOfParts>
    <vt:vector size="34"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607</cp:revision>
  <dcterms:created xsi:type="dcterms:W3CDTF">2020-11-06T05:24:00Z</dcterms:created>
  <dcterms:modified xsi:type="dcterms:W3CDTF">2025-11-11T01:31:55Z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